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60" r:id="rId18"/>
    <p:sldId id="261" r:id="rId19"/>
    <p:sldId id="262" r:id="rId20"/>
    <p:sldId id="275" r:id="rId21"/>
    <p:sldId id="276" r:id="rId22"/>
    <p:sldId id="277" r:id="rId23"/>
    <p:sldId id="278" r:id="rId24"/>
    <p:sldId id="279" r:id="rId25"/>
    <p:sldId id="281" r:id="rId26"/>
    <p:sldId id="263" r:id="rId27"/>
    <p:sldId id="264" r:id="rId28"/>
    <p:sldId id="282" r:id="rId29"/>
    <p:sldId id="265" r:id="rId30"/>
    <p:sldId id="266" r:id="rId31"/>
    <p:sldId id="267" r:id="rId32"/>
    <p:sldId id="269" r:id="rId33"/>
    <p:sldId id="270" r:id="rId34"/>
    <p:sldId id="271" r:id="rId35"/>
    <p:sldId id="299" r:id="rId36"/>
    <p:sldId id="300" r:id="rId37"/>
    <p:sldId id="272"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4/23/2024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4/23/2024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4/23/2024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4/23/2024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4/23/2024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4/23/2024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t>تکنیکهای جستجو</a:t>
            </a:r>
            <a:endParaRPr lang="en-US" b="1" dirty="0"/>
          </a:p>
        </p:txBody>
      </p:sp>
    </p:spTree>
    <p:extLst>
      <p:ext uri="{BB962C8B-B14F-4D97-AF65-F5344CB8AC3E}">
        <p14:creationId xmlns:p14="http://schemas.microsoft.com/office/powerpoint/2010/main" val="734527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07046"/>
            <a:ext cx="7729728" cy="824920"/>
          </a:xfrm>
        </p:spPr>
        <p:txBody>
          <a:bodyPr>
            <a:normAutofit fontScale="90000"/>
          </a:bodyPr>
          <a:lstStyle/>
          <a:p>
            <a:r>
              <a:rPr lang="fa-IR" b="1" dirty="0">
                <a:solidFill>
                  <a:srgbClr val="FF0000"/>
                </a:solidFill>
              </a:rPr>
              <a:t>عملگرهای بولی</a:t>
            </a:r>
            <a:r>
              <a:rPr lang="fa-IR" dirty="0"/>
              <a:t/>
            </a:r>
            <a:br>
              <a:rPr lang="fa-IR" dirty="0"/>
            </a:br>
            <a:endParaRPr lang="en-US" dirty="0"/>
          </a:p>
        </p:txBody>
      </p:sp>
      <p:sp>
        <p:nvSpPr>
          <p:cNvPr id="3" name="Content Placeholder 2"/>
          <p:cNvSpPr>
            <a:spLocks noGrp="1"/>
          </p:cNvSpPr>
          <p:nvPr>
            <p:ph idx="1"/>
          </p:nvPr>
        </p:nvSpPr>
        <p:spPr>
          <a:xfrm>
            <a:off x="2231136" y="1254034"/>
            <a:ext cx="7729728" cy="5251269"/>
          </a:xfrm>
        </p:spPr>
        <p:txBody>
          <a:bodyPr>
            <a:normAutofit/>
          </a:bodyPr>
          <a:lstStyle/>
          <a:p>
            <a:pPr marL="0" indent="0" algn="r" rtl="1">
              <a:buNone/>
            </a:pPr>
            <a:r>
              <a:rPr lang="fa-IR" sz="2400" dirty="0" smtClean="0"/>
              <a:t>برای </a:t>
            </a:r>
            <a:r>
              <a:rPr lang="fa-IR" sz="2400" dirty="0"/>
              <a:t>جستجوی باید با نحوه عملکرد عملگرهای بولی، </a:t>
            </a:r>
            <a:r>
              <a:rPr lang="en-US" sz="2400" dirty="0"/>
              <a:t>OR</a:t>
            </a:r>
            <a:r>
              <a:rPr lang="fa-IR" sz="2400" dirty="0"/>
              <a:t>و</a:t>
            </a:r>
            <a:r>
              <a:rPr lang="en-US" sz="2400" dirty="0"/>
              <a:t>NOT، </a:t>
            </a:r>
            <a:r>
              <a:rPr lang="en-US" sz="2400" dirty="0" smtClean="0"/>
              <a:t>AND</a:t>
            </a:r>
            <a:r>
              <a:rPr lang="fa-IR" sz="2400" dirty="0" smtClean="0"/>
              <a:t> آشنا </a:t>
            </a:r>
            <a:r>
              <a:rPr lang="fa-IR" sz="2400" dirty="0"/>
              <a:t>باشید. عملگرهای بولی در اکثر پایگاهها کاربرد دارند و </a:t>
            </a:r>
            <a:r>
              <a:rPr lang="fa-IR" sz="2400" dirty="0" smtClean="0"/>
              <a:t>عبارتست از:</a:t>
            </a:r>
          </a:p>
          <a:p>
            <a:pPr marL="0" indent="0" algn="r" rtl="1">
              <a:buNone/>
            </a:pPr>
            <a:endParaRPr lang="fa-IR" dirty="0"/>
          </a:p>
          <a:p>
            <a:pPr marL="0" indent="0" algn="r" rtl="1">
              <a:buNone/>
            </a:pPr>
            <a:endParaRPr lang="fa-IR" dirty="0" smtClean="0"/>
          </a:p>
          <a:p>
            <a:pPr marL="0" indent="0" algn="r" rtl="1">
              <a:buNone/>
            </a:pPr>
            <a:endParaRPr lang="fa-IR" dirty="0"/>
          </a:p>
          <a:p>
            <a:pPr marL="0" indent="0" algn="r" rtl="1">
              <a:buNone/>
            </a:pPr>
            <a:endParaRPr lang="fa-IR" dirty="0" smtClean="0"/>
          </a:p>
          <a:p>
            <a:pPr marL="0" indent="0" algn="r" rtl="1">
              <a:buNone/>
            </a:pPr>
            <a:endParaRPr lang="fa-IR" dirty="0"/>
          </a:p>
          <a:p>
            <a:pPr marL="0" indent="0" algn="r" rtl="1">
              <a:buNone/>
            </a:pPr>
            <a:endParaRPr lang="fa-IR" sz="2400" b="1" dirty="0" smtClean="0">
              <a:solidFill>
                <a:srgbClr val="FF0000"/>
              </a:solidFill>
            </a:endParaRPr>
          </a:p>
          <a:p>
            <a:pPr marL="0" indent="0" algn="r" rtl="1">
              <a:buNone/>
            </a:pPr>
            <a:endParaRPr lang="fa-IR" sz="2400" b="1" dirty="0">
              <a:solidFill>
                <a:srgbClr val="FF0000"/>
              </a:solidFill>
            </a:endParaRPr>
          </a:p>
          <a:p>
            <a:pPr marL="0" indent="0" algn="r" rtl="1">
              <a:buNone/>
            </a:pPr>
            <a:endParaRPr lang="fa-IR" sz="2400" b="1" dirty="0" smtClean="0">
              <a:solidFill>
                <a:srgbClr val="FF0000"/>
              </a:solidFill>
            </a:endParaRPr>
          </a:p>
          <a:p>
            <a:pPr marL="0" indent="0" algn="r" rtl="1">
              <a:buNone/>
            </a:pPr>
            <a:r>
              <a:rPr lang="fa-IR" sz="2400" b="1" dirty="0" smtClean="0">
                <a:solidFill>
                  <a:srgbClr val="FF0000"/>
                </a:solidFill>
              </a:rPr>
              <a:t>نکته</a:t>
            </a:r>
            <a:r>
              <a:rPr lang="fa-IR" sz="2400" b="1" dirty="0">
                <a:solidFill>
                  <a:srgbClr val="FF0000"/>
                </a:solidFill>
              </a:rPr>
              <a:t>: برای استفاده از عملگرهای بولی حتما عملگرها را با حروف </a:t>
            </a:r>
            <a:r>
              <a:rPr lang="fa-IR" sz="2400" b="1" dirty="0" smtClean="0">
                <a:solidFill>
                  <a:srgbClr val="FF0000"/>
                </a:solidFill>
              </a:rPr>
              <a:t>بزرگ تایپ </a:t>
            </a:r>
            <a:r>
              <a:rPr lang="fa-IR" sz="2400" b="1" dirty="0">
                <a:solidFill>
                  <a:srgbClr val="FF0000"/>
                </a:solidFill>
              </a:rPr>
              <a:t>کنید.</a:t>
            </a:r>
            <a:endParaRPr lang="en-US" sz="2400" b="1" dirty="0">
              <a:solidFill>
                <a:srgbClr val="FF0000"/>
              </a:solidFill>
            </a:endParaRPr>
          </a:p>
        </p:txBody>
      </p:sp>
      <p:pic>
        <p:nvPicPr>
          <p:cNvPr id="4" name="Picture 3"/>
          <p:cNvPicPr>
            <a:picLocks noChangeAspect="1"/>
          </p:cNvPicPr>
          <p:nvPr/>
        </p:nvPicPr>
        <p:blipFill>
          <a:blip r:embed="rId2"/>
          <a:stretch>
            <a:fillRect/>
          </a:stretch>
        </p:blipFill>
        <p:spPr>
          <a:xfrm>
            <a:off x="3897086" y="2965268"/>
            <a:ext cx="5181600" cy="1828800"/>
          </a:xfrm>
          <a:prstGeom prst="rect">
            <a:avLst/>
          </a:prstGeom>
        </p:spPr>
      </p:pic>
    </p:spTree>
    <p:extLst>
      <p:ext uri="{BB962C8B-B14F-4D97-AF65-F5344CB8AC3E}">
        <p14:creationId xmlns:p14="http://schemas.microsoft.com/office/powerpoint/2010/main" val="3444284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193984"/>
            <a:ext cx="7729728" cy="811857"/>
          </a:xfrm>
        </p:spPr>
        <p:txBody>
          <a:bodyPr/>
          <a:lstStyle/>
          <a:p>
            <a:r>
              <a:rPr lang="fa-IR" b="1" dirty="0">
                <a:solidFill>
                  <a:srgbClr val="FF0000"/>
                </a:solidFill>
              </a:rPr>
              <a:t>عملگرهای‌بولی</a:t>
            </a:r>
          </a:p>
        </p:txBody>
      </p:sp>
      <p:sp>
        <p:nvSpPr>
          <p:cNvPr id="3" name="Content Placeholder 2"/>
          <p:cNvSpPr>
            <a:spLocks noGrp="1"/>
          </p:cNvSpPr>
          <p:nvPr>
            <p:ph idx="1"/>
          </p:nvPr>
        </p:nvSpPr>
        <p:spPr>
          <a:xfrm>
            <a:off x="1606731" y="1162594"/>
            <a:ext cx="8354133" cy="4577433"/>
          </a:xfrm>
        </p:spPr>
        <p:txBody>
          <a:bodyPr>
            <a:noAutofit/>
          </a:bodyPr>
          <a:lstStyle/>
          <a:p>
            <a:pPr marL="0" indent="0" algn="r" rtl="1">
              <a:buNone/>
            </a:pPr>
            <a:r>
              <a:rPr lang="en-US" sz="2400" b="1" dirty="0" smtClean="0">
                <a:solidFill>
                  <a:srgbClr val="FF0000"/>
                </a:solidFill>
              </a:rPr>
              <a:t>OR</a:t>
            </a:r>
            <a:endParaRPr lang="en-US" sz="2400" b="1" dirty="0">
              <a:solidFill>
                <a:srgbClr val="FF0000"/>
              </a:solidFill>
            </a:endParaRPr>
          </a:p>
          <a:p>
            <a:pPr marL="0" indent="0" algn="r" rtl="1">
              <a:buNone/>
            </a:pPr>
            <a:r>
              <a:rPr lang="fa-IR" sz="2400" dirty="0"/>
              <a:t>یعنی: </a:t>
            </a:r>
            <a:r>
              <a:rPr lang="fa-IR" sz="2400" dirty="0" smtClean="0"/>
              <a:t>(اجتماع </a:t>
            </a:r>
            <a:r>
              <a:rPr lang="fa-IR" sz="2400" dirty="0"/>
              <a:t>دو مجموعه )برای توسعه تعداد رکوردها استفاده </a:t>
            </a:r>
            <a:r>
              <a:rPr lang="fa-IR" sz="2400" dirty="0" smtClean="0"/>
              <a:t>می شود</a:t>
            </a:r>
            <a:r>
              <a:rPr lang="fa-IR" sz="2400" dirty="0"/>
              <a:t>(، برای جستجوی کلمات هم معنی و کلمات با </a:t>
            </a:r>
            <a:r>
              <a:rPr lang="fa-IR" sz="2400" dirty="0" smtClean="0"/>
              <a:t>املاء </a:t>
            </a:r>
            <a:r>
              <a:rPr lang="fa-IR" sz="2400" dirty="0"/>
              <a:t>مشابه </a:t>
            </a:r>
            <a:r>
              <a:rPr lang="fa-IR" sz="2400" dirty="0" smtClean="0"/>
              <a:t>از </a:t>
            </a:r>
            <a:r>
              <a:rPr lang="en-US" sz="2400" dirty="0" smtClean="0"/>
              <a:t>OR</a:t>
            </a:r>
            <a:r>
              <a:rPr lang="fa-IR" sz="2400" dirty="0"/>
              <a:t>استفاده می شود.</a:t>
            </a:r>
          </a:p>
          <a:p>
            <a:pPr marL="0" indent="0" algn="r" rtl="1">
              <a:buNone/>
            </a:pPr>
            <a:r>
              <a:rPr lang="en-US" sz="2400" b="1" dirty="0">
                <a:solidFill>
                  <a:srgbClr val="FF0000"/>
                </a:solidFill>
              </a:rPr>
              <a:t>AND</a:t>
            </a:r>
          </a:p>
          <a:p>
            <a:pPr marL="0" indent="0" algn="r" rtl="1">
              <a:buNone/>
            </a:pPr>
            <a:r>
              <a:rPr lang="fa-IR" sz="2400" dirty="0"/>
              <a:t>یعنی: </a:t>
            </a:r>
            <a:r>
              <a:rPr lang="fa-IR" sz="2400" dirty="0" smtClean="0"/>
              <a:t>(اشتراک </a:t>
            </a:r>
            <a:r>
              <a:rPr lang="fa-IR" sz="2400" dirty="0"/>
              <a:t>دو مجموعه )برای محدود کردن و جستجوی </a:t>
            </a:r>
            <a:r>
              <a:rPr lang="fa-IR" sz="2400" dirty="0" smtClean="0"/>
              <a:t>دقیقتر استفاده </a:t>
            </a:r>
            <a:r>
              <a:rPr lang="fa-IR" sz="2400" dirty="0"/>
              <a:t>می </a:t>
            </a:r>
            <a:r>
              <a:rPr lang="fa-IR" sz="2400" dirty="0" smtClean="0"/>
              <a:t>شود</a:t>
            </a:r>
          </a:p>
          <a:p>
            <a:pPr marL="0" indent="0" algn="r" rtl="1">
              <a:buNone/>
            </a:pPr>
            <a:r>
              <a:rPr lang="en-US" sz="2400" b="1" dirty="0" smtClean="0">
                <a:solidFill>
                  <a:srgbClr val="FF0000"/>
                </a:solidFill>
              </a:rPr>
              <a:t>NOT</a:t>
            </a:r>
            <a:endParaRPr lang="en-US" sz="2400" b="1" dirty="0">
              <a:solidFill>
                <a:srgbClr val="FF0000"/>
              </a:solidFill>
            </a:endParaRPr>
          </a:p>
          <a:p>
            <a:pPr marL="0" indent="0" algn="r" rtl="1">
              <a:buNone/>
            </a:pPr>
            <a:r>
              <a:rPr lang="fa-IR" sz="2400" dirty="0"/>
              <a:t>برای جدا کردن و کنار گذاشتن یک کلید واژه به کار می رود و </a:t>
            </a:r>
            <a:r>
              <a:rPr lang="fa-IR" sz="2400" dirty="0" smtClean="0"/>
              <a:t>هروقت </a:t>
            </a:r>
            <a:r>
              <a:rPr lang="fa-IR" sz="2400" dirty="0"/>
              <a:t>بین دو کلید واژه به کار رود، رکوردهایی را بازیابی می </a:t>
            </a:r>
            <a:r>
              <a:rPr lang="fa-IR" sz="2400" dirty="0" smtClean="0"/>
              <a:t>کند که </a:t>
            </a:r>
            <a:r>
              <a:rPr lang="fa-IR" sz="2400" dirty="0"/>
              <a:t>کلید واژه اول را داشته باشد ولی کلید واژه دوم را </a:t>
            </a:r>
            <a:r>
              <a:rPr lang="fa-IR" sz="2400" dirty="0" smtClean="0"/>
              <a:t>نداشته باشد</a:t>
            </a:r>
            <a:r>
              <a:rPr lang="fa-IR" sz="2400" dirty="0"/>
              <a:t>.</a:t>
            </a:r>
            <a:endParaRPr lang="en-US" sz="2400" dirty="0"/>
          </a:p>
        </p:txBody>
      </p:sp>
    </p:spTree>
    <p:extLst>
      <p:ext uri="{BB962C8B-B14F-4D97-AF65-F5344CB8AC3E}">
        <p14:creationId xmlns:p14="http://schemas.microsoft.com/office/powerpoint/2010/main" val="188990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733479"/>
          </a:xfrm>
        </p:spPr>
        <p:txBody>
          <a:bodyPr>
            <a:normAutofit fontScale="90000"/>
          </a:bodyPr>
          <a:lstStyle/>
          <a:p>
            <a:r>
              <a:rPr lang="fa-IR" b="1" dirty="0">
                <a:solidFill>
                  <a:srgbClr val="FF0000"/>
                </a:solidFill>
              </a:rPr>
              <a:t>جستجو‌مجاورتی</a:t>
            </a:r>
            <a:r>
              <a:rPr lang="fa-IR" dirty="0"/>
              <a:t/>
            </a:r>
            <a:br>
              <a:rPr lang="fa-IR" dirty="0"/>
            </a:br>
            <a:endParaRPr lang="en-US" dirty="0"/>
          </a:p>
        </p:txBody>
      </p:sp>
      <p:sp>
        <p:nvSpPr>
          <p:cNvPr id="3" name="Content Placeholder 2"/>
          <p:cNvSpPr>
            <a:spLocks noGrp="1"/>
          </p:cNvSpPr>
          <p:nvPr>
            <p:ph idx="1"/>
          </p:nvPr>
        </p:nvSpPr>
        <p:spPr>
          <a:xfrm>
            <a:off x="2722299" y="1698171"/>
            <a:ext cx="6747401" cy="4741818"/>
          </a:xfrm>
        </p:spPr>
        <p:txBody>
          <a:bodyPr>
            <a:noAutofit/>
          </a:bodyPr>
          <a:lstStyle/>
          <a:p>
            <a:pPr marL="0" indent="0" algn="r" rtl="1">
              <a:buNone/>
            </a:pPr>
            <a:r>
              <a:rPr lang="en-US" sz="2400" dirty="0" smtClean="0"/>
              <a:t>Searching </a:t>
            </a:r>
            <a:r>
              <a:rPr lang="en-US" sz="2400" dirty="0" smtClean="0">
                <a:cs typeface="B Nazanin" panose="00000400000000000000" pitchFamily="2" charset="-78"/>
              </a:rPr>
              <a:t>Proximity</a:t>
            </a:r>
            <a:r>
              <a:rPr lang="fa-IR" sz="2400" dirty="0" smtClean="0">
                <a:cs typeface="B Nazanin" panose="00000400000000000000" pitchFamily="2" charset="-78"/>
              </a:rPr>
              <a:t> مجاورتی‌جستجوی</a:t>
            </a:r>
            <a:endParaRPr lang="fa-IR" sz="2400" dirty="0">
              <a:cs typeface="B Nazanin" panose="00000400000000000000" pitchFamily="2" charset="-78"/>
            </a:endParaRPr>
          </a:p>
          <a:p>
            <a:pPr marL="0" indent="0" algn="r" rtl="1">
              <a:buNone/>
            </a:pPr>
            <a:r>
              <a:rPr lang="fa-IR" sz="2400" dirty="0">
                <a:cs typeface="B Nazanin" panose="00000400000000000000" pitchFamily="2" charset="-78"/>
              </a:rPr>
              <a:t>یعنی‌:یافتن‌کلیدواژه‌ها‌در‌کنار‌یکدیگر</a:t>
            </a:r>
          </a:p>
          <a:p>
            <a:pPr marL="0" indent="0" algn="r" rtl="1">
              <a:buNone/>
            </a:pPr>
            <a:r>
              <a:rPr lang="en-US" sz="2400" dirty="0" smtClean="0">
                <a:cs typeface="B Nazanin" panose="00000400000000000000" pitchFamily="2" charset="-78"/>
              </a:rPr>
              <a:t>(PRE </a:t>
            </a:r>
            <a:r>
              <a:rPr lang="en-US" sz="2400" dirty="0">
                <a:cs typeface="B Nazanin" panose="00000400000000000000" pitchFamily="2" charset="-78"/>
              </a:rPr>
              <a:t>, n/NEAR , w)</a:t>
            </a:r>
          </a:p>
          <a:p>
            <a:pPr marL="0" indent="0" algn="r" rtl="1">
              <a:buNone/>
            </a:pPr>
            <a:r>
              <a:rPr lang="en-US" sz="2400" dirty="0">
                <a:cs typeface="B Nazanin" panose="00000400000000000000" pitchFamily="2" charset="-78"/>
              </a:rPr>
              <a:t>Near, W/N</a:t>
            </a:r>
            <a:r>
              <a:rPr lang="fa-IR" sz="2400" dirty="0" smtClean="0">
                <a:cs typeface="B Nazanin" panose="00000400000000000000" pitchFamily="2" charset="-78"/>
              </a:rPr>
              <a:t>مشخص‌کردن‌محدودیت‌تعداد‌کلمات‌بین‌دو‌کلید‌واژه‌دربازیابی‌ است‌و‌تقدم‌و‌تاخرکلید‌واژه‌های‌اصلی‌در‌نظر‌گرفته‌نمی‌شود.(عدد‌،‌نشان‌ دهنده‌حداکثر‌تعداد‌کلمات‌درنظر‌گرفته‌شده‌بین‌کلید‌واژه‌های‌اصلی‌است‌</a:t>
            </a:r>
            <a:endParaRPr lang="fa-IR" sz="2400" dirty="0">
              <a:cs typeface="B Nazanin" panose="00000400000000000000" pitchFamily="2" charset="-78"/>
            </a:endParaRPr>
          </a:p>
          <a:p>
            <a:pPr marL="0" indent="0" rtl="1">
              <a:buNone/>
            </a:pPr>
            <a:r>
              <a:rPr lang="en-US" sz="2400" dirty="0">
                <a:cs typeface="B Nazanin" panose="00000400000000000000" pitchFamily="2" charset="-78"/>
              </a:rPr>
              <a:t>Pain W/5 morphine</a:t>
            </a:r>
          </a:p>
          <a:p>
            <a:pPr marL="0" indent="0" algn="r" rtl="1">
              <a:buNone/>
            </a:pPr>
            <a:r>
              <a:rPr lang="en-US" sz="2400" dirty="0">
                <a:cs typeface="B Nazanin" panose="00000400000000000000" pitchFamily="2" charset="-78"/>
              </a:rPr>
              <a:t> PRE /N</a:t>
            </a:r>
            <a:r>
              <a:rPr lang="fa-IR" sz="2400" dirty="0" smtClean="0">
                <a:cs typeface="B Nazanin" panose="00000400000000000000" pitchFamily="2" charset="-78"/>
              </a:rPr>
              <a:t>مشخص‌کردن‌محدودیت‌تعداد‌کلمات‌بین‌دوکلید‌واژه‌است‌.تقدم‌کلید واژه‌اول‌در‌نظر‌گرفته‌می‌شود‌</a:t>
            </a:r>
            <a:r>
              <a:rPr lang="fa-IR" sz="2400" dirty="0">
                <a:cs typeface="B Nazanin" panose="00000400000000000000" pitchFamily="2" charset="-78"/>
              </a:rPr>
              <a:t>. </a:t>
            </a:r>
            <a:r>
              <a:rPr lang="en-US" sz="2400" dirty="0">
                <a:cs typeface="B Nazanin" panose="00000400000000000000" pitchFamily="2" charset="-78"/>
              </a:rPr>
              <a:t>screening /3PRE n</a:t>
            </a:r>
          </a:p>
        </p:txBody>
      </p:sp>
    </p:spTree>
    <p:extLst>
      <p:ext uri="{BB962C8B-B14F-4D97-AF65-F5344CB8AC3E}">
        <p14:creationId xmlns:p14="http://schemas.microsoft.com/office/powerpoint/2010/main" val="583685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5456" y="182879"/>
            <a:ext cx="7729728" cy="1018903"/>
          </a:xfrm>
        </p:spPr>
        <p:txBody>
          <a:bodyPr>
            <a:normAutofit fontScale="90000"/>
          </a:bodyPr>
          <a:lstStyle/>
          <a:p>
            <a:r>
              <a:rPr lang="fa-IR" b="1" dirty="0">
                <a:solidFill>
                  <a:srgbClr val="FF0000"/>
                </a:solidFill>
              </a:rPr>
              <a:t>جستجوی‌کوتاه‌سازی</a:t>
            </a:r>
            <a:br>
              <a:rPr lang="fa-IR" b="1" dirty="0">
                <a:solidFill>
                  <a:srgbClr val="FF0000"/>
                </a:solidFill>
              </a:rPr>
            </a:br>
            <a:r>
              <a:rPr lang="en-US" b="1" dirty="0">
                <a:solidFill>
                  <a:srgbClr val="FF0000"/>
                </a:solidFill>
              </a:rPr>
              <a:t>Wildcard </a:t>
            </a:r>
            <a:r>
              <a:rPr lang="fa-IR" b="1" dirty="0">
                <a:solidFill>
                  <a:srgbClr val="FF0000"/>
                </a:solidFill>
              </a:rPr>
              <a:t>یا</a:t>
            </a:r>
            <a:r>
              <a:rPr lang="en-US" b="1" dirty="0">
                <a:solidFill>
                  <a:srgbClr val="FF0000"/>
                </a:solidFill>
              </a:rPr>
              <a:t>Truncation</a:t>
            </a:r>
            <a:br>
              <a:rPr lang="en-US" b="1" dirty="0">
                <a:solidFill>
                  <a:srgbClr val="FF0000"/>
                </a:solidFill>
              </a:rPr>
            </a:br>
            <a:endParaRPr lang="en-US" b="1" dirty="0">
              <a:solidFill>
                <a:srgbClr val="FF0000"/>
              </a:solidFill>
            </a:endParaRPr>
          </a:p>
        </p:txBody>
      </p:sp>
      <p:sp>
        <p:nvSpPr>
          <p:cNvPr id="3" name="Content Placeholder 2"/>
          <p:cNvSpPr>
            <a:spLocks noGrp="1"/>
          </p:cNvSpPr>
          <p:nvPr>
            <p:ph idx="1"/>
          </p:nvPr>
        </p:nvSpPr>
        <p:spPr>
          <a:xfrm>
            <a:off x="522514" y="1058090"/>
            <a:ext cx="11390812" cy="5538653"/>
          </a:xfrm>
        </p:spPr>
        <p:txBody>
          <a:bodyPr>
            <a:noAutofit/>
          </a:bodyPr>
          <a:lstStyle/>
          <a:p>
            <a:pPr marL="0" indent="0" algn="r" rtl="1">
              <a:lnSpc>
                <a:spcPct val="150000"/>
              </a:lnSpc>
              <a:buNone/>
            </a:pPr>
            <a:r>
              <a:rPr lang="en-US" sz="2400" dirty="0" smtClean="0"/>
              <a:t>*</a:t>
            </a:r>
            <a:r>
              <a:rPr lang="en-US" sz="2400" dirty="0"/>
              <a:t>‌</a:t>
            </a:r>
            <a:r>
              <a:rPr lang="fa-IR" sz="2000" dirty="0" smtClean="0"/>
              <a:t>این‌کاراکتر‌در‌کلیدواژه‌مورد‌جستجو‌،جایگزین‌یک‌یا‌چند‌حرف‌می‌شود‌و‌کلیدواژه‌ها‌را‌با‌املای‌گوناگون‌نیز‌بازیابی‌می‌کند‌.مثال‌:</a:t>
            </a:r>
            <a:r>
              <a:rPr lang="en-US" sz="2000" dirty="0"/>
              <a:t>n*</a:t>
            </a:r>
            <a:r>
              <a:rPr lang="en-US" sz="2000" dirty="0" err="1"/>
              <a:t>wom</a:t>
            </a:r>
            <a:r>
              <a:rPr lang="fa-IR" sz="2000" dirty="0"/>
              <a:t>کلمات‌ </a:t>
            </a:r>
            <a:r>
              <a:rPr lang="en-US" sz="2000" dirty="0" smtClean="0"/>
              <a:t>WOM</a:t>
            </a:r>
            <a:r>
              <a:rPr lang="en-US" sz="2000" dirty="0" smtClean="0">
                <a:solidFill>
                  <a:srgbClr val="FF0000"/>
                </a:solidFill>
              </a:rPr>
              <a:t>A</a:t>
            </a:r>
            <a:r>
              <a:rPr lang="en-US" sz="2000" dirty="0" smtClean="0"/>
              <a:t>N</a:t>
            </a:r>
            <a:r>
              <a:rPr lang="fa-IR" sz="2000" dirty="0" smtClean="0"/>
              <a:t>و</a:t>
            </a:r>
            <a:r>
              <a:rPr lang="en-US" sz="2000" dirty="0" smtClean="0"/>
              <a:t> </a:t>
            </a:r>
            <a:r>
              <a:rPr lang="en-US" sz="2000" dirty="0"/>
              <a:t>WOM</a:t>
            </a:r>
            <a:r>
              <a:rPr lang="en-US" sz="2000" dirty="0">
                <a:solidFill>
                  <a:srgbClr val="FF0000"/>
                </a:solidFill>
              </a:rPr>
              <a:t>E</a:t>
            </a:r>
            <a:r>
              <a:rPr lang="en-US" sz="2000" dirty="0"/>
              <a:t>N ,</a:t>
            </a:r>
            <a:r>
              <a:rPr lang="fa-IR" sz="2000" dirty="0"/>
              <a:t>را‌بازیابی‌می‌کند.</a:t>
            </a:r>
          </a:p>
          <a:p>
            <a:pPr marL="0" indent="0" algn="r" rtl="1">
              <a:lnSpc>
                <a:spcPct val="150000"/>
              </a:lnSpc>
              <a:buNone/>
            </a:pPr>
            <a:r>
              <a:rPr lang="fa-IR" sz="2000" dirty="0"/>
              <a:t>?جایگزین‌تنها‌یک‌کاراکتر‌است</a:t>
            </a:r>
            <a:r>
              <a:rPr lang="fa-IR" sz="2000" dirty="0" smtClean="0"/>
              <a:t>.</a:t>
            </a:r>
          </a:p>
          <a:p>
            <a:pPr marL="0" indent="0" algn="r" rtl="1">
              <a:lnSpc>
                <a:spcPct val="150000"/>
              </a:lnSpc>
              <a:buNone/>
            </a:pPr>
            <a:r>
              <a:rPr lang="fa-IR" sz="2000" dirty="0" smtClean="0"/>
              <a:t>!:با اضافه کردن این کاراکتر به پایان کلید واژه یا کلید واژه ها ،کلیه کلمه های که از لحاظ   املایی ریشه یکسانی دارند ‌بازیابی‌می‌شوند‌:مثال‌:با‌جستجوی‌ کلیدواژه‌! </a:t>
            </a:r>
            <a:r>
              <a:rPr lang="en-US" sz="2000" dirty="0" smtClean="0"/>
              <a:t>BEHAV</a:t>
            </a:r>
            <a:r>
              <a:rPr lang="fa-IR" sz="2000" dirty="0" smtClean="0"/>
              <a:t>کلمات‌ </a:t>
            </a:r>
            <a:r>
              <a:rPr lang="en-US" sz="2000" dirty="0" smtClean="0"/>
              <a:t>BEHAVIOURAL, BEHAVIOUR</a:t>
            </a:r>
            <a:r>
              <a:rPr lang="fa-IR" sz="2000" dirty="0" smtClean="0"/>
              <a:t>نیز‌بازیابی‌می‌شوند‌.برای‌جستجوی‌صورتھای‌جمع‌کلمات‌،وارد‌نمودن‌خود‌کلمه‌کافی</a:t>
            </a:r>
            <a:r>
              <a:rPr lang="en-US" sz="2000" dirty="0" smtClean="0"/>
              <a:t> </a:t>
            </a:r>
            <a:r>
              <a:rPr lang="fa-IR" sz="2000" dirty="0" smtClean="0"/>
              <a:t>‌است</a:t>
            </a:r>
            <a:r>
              <a:rPr lang="en-US" sz="2000" dirty="0" smtClean="0"/>
              <a:t> </a:t>
            </a:r>
            <a:r>
              <a:rPr lang="fa-IR" sz="2000" dirty="0" smtClean="0"/>
              <a:t>‌تا‌صورتهای جمع آن را نیز جستجو</a:t>
            </a:r>
            <a:r>
              <a:rPr lang="en-US" sz="2000" dirty="0" smtClean="0"/>
              <a:t> </a:t>
            </a:r>
            <a:r>
              <a:rPr lang="fa-IR" sz="2000" dirty="0" smtClean="0"/>
              <a:t>‌جستجو‌کند‌.مثال‌ </a:t>
            </a:r>
            <a:r>
              <a:rPr lang="en-US" sz="2000" dirty="0"/>
              <a:t>CITY</a:t>
            </a:r>
            <a:r>
              <a:rPr lang="fa-IR" sz="2000" dirty="0"/>
              <a:t>کلمات </a:t>
            </a:r>
            <a:r>
              <a:rPr lang="en-US" sz="2000" dirty="0"/>
              <a:t>CITIES,</a:t>
            </a:r>
            <a:r>
              <a:rPr lang="fa-IR" sz="2000" dirty="0" smtClean="0"/>
              <a:t>را‌نیز‌بازیابی‌می‌کند</a:t>
            </a:r>
            <a:r>
              <a:rPr lang="fa-IR" sz="2000" dirty="0"/>
              <a:t>.</a:t>
            </a:r>
          </a:p>
          <a:p>
            <a:pPr marL="0" indent="0" algn="r" rtl="1">
              <a:lnSpc>
                <a:spcPct val="150000"/>
              </a:lnSpc>
              <a:buNone/>
            </a:pPr>
            <a:r>
              <a:rPr lang="fa-IR" sz="2000" dirty="0"/>
              <a:t>نکته‌</a:t>
            </a:r>
            <a:r>
              <a:rPr lang="fa-IR" sz="2000" dirty="0" smtClean="0"/>
              <a:t>:</a:t>
            </a:r>
          </a:p>
          <a:p>
            <a:pPr marL="685800" lvl="3" indent="0" algn="r" rtl="1">
              <a:lnSpc>
                <a:spcPct val="150000"/>
              </a:lnSpc>
              <a:buNone/>
            </a:pPr>
            <a:r>
              <a:rPr lang="fa-IR" sz="1800" dirty="0" smtClean="0"/>
              <a:t>تفاوت‌ </a:t>
            </a:r>
            <a:r>
              <a:rPr lang="en-US" sz="1800" dirty="0"/>
              <a:t>Truncation</a:t>
            </a:r>
            <a:r>
              <a:rPr lang="fa-IR" sz="1800" dirty="0"/>
              <a:t>با:‌ </a:t>
            </a:r>
            <a:r>
              <a:rPr lang="en-US" sz="1800" dirty="0" smtClean="0"/>
              <a:t>wildcard</a:t>
            </a:r>
            <a:r>
              <a:rPr lang="fa-IR" sz="1800" dirty="0" smtClean="0"/>
              <a:t>در‌پایان</a:t>
            </a:r>
            <a:r>
              <a:rPr lang="en-US" sz="1800" dirty="0" smtClean="0"/>
              <a:t> </a:t>
            </a:r>
            <a:r>
              <a:rPr lang="fa-IR" sz="1800" dirty="0" smtClean="0"/>
              <a:t>‌یک</a:t>
            </a:r>
            <a:r>
              <a:rPr lang="en-US" sz="1800" dirty="0" smtClean="0"/>
              <a:t> </a:t>
            </a:r>
            <a:r>
              <a:rPr lang="fa-IR" sz="1800" dirty="0" smtClean="0"/>
              <a:t>‌ریشه</a:t>
            </a:r>
            <a:r>
              <a:rPr lang="en-US" sz="1800" dirty="0" smtClean="0"/>
              <a:t> </a:t>
            </a:r>
            <a:r>
              <a:rPr lang="fa-IR" sz="1800" dirty="0" smtClean="0"/>
              <a:t>‌بکار‌میروند</a:t>
            </a:r>
            <a:r>
              <a:rPr lang="en-US" sz="1800" dirty="0" smtClean="0"/>
              <a:t> </a:t>
            </a:r>
            <a:r>
              <a:rPr lang="fa-IR" sz="1800" dirty="0" smtClean="0"/>
              <a:t>‌و‌جایگزین‌</a:t>
            </a:r>
            <a:r>
              <a:rPr lang="en-US" sz="1800" dirty="0" smtClean="0"/>
              <a:t> </a:t>
            </a:r>
            <a:r>
              <a:rPr lang="fa-IR" sz="1800" dirty="0" smtClean="0"/>
              <a:t>بینهایت‌</a:t>
            </a:r>
            <a:r>
              <a:rPr lang="en-US" sz="1800" dirty="0" smtClean="0"/>
              <a:t> </a:t>
            </a:r>
            <a:r>
              <a:rPr lang="fa-IR" sz="1800" dirty="0" smtClean="0"/>
              <a:t>کاراکتر‌هستند‌اما‌</a:t>
            </a:r>
            <a:r>
              <a:rPr lang="en-US" sz="1800" dirty="0"/>
              <a:t>Wildcard</a:t>
            </a:r>
            <a:r>
              <a:rPr lang="fa-IR" sz="1800" dirty="0" smtClean="0"/>
              <a:t>ها‌در‌پایان‌یک</a:t>
            </a:r>
            <a:r>
              <a:rPr lang="en-US" sz="1800" dirty="0" smtClean="0"/>
              <a:t> </a:t>
            </a:r>
            <a:r>
              <a:rPr lang="fa-IR" sz="1800" dirty="0" smtClean="0"/>
              <a:t>‌ریشه‌یا‌در‌بین‌حروف‌</a:t>
            </a:r>
            <a:r>
              <a:rPr lang="en-US" sz="1800" dirty="0" smtClean="0"/>
              <a:t> </a:t>
            </a:r>
            <a:r>
              <a:rPr lang="fa-IR" sz="1800" dirty="0" smtClean="0"/>
              <a:t>یک‌</a:t>
            </a:r>
            <a:r>
              <a:rPr lang="en-US" sz="1800" dirty="0" smtClean="0"/>
              <a:t> </a:t>
            </a:r>
            <a:r>
              <a:rPr lang="fa-IR" sz="1800" dirty="0" smtClean="0"/>
              <a:t>ریشه‌</a:t>
            </a:r>
            <a:r>
              <a:rPr lang="en-US" sz="1800" dirty="0" smtClean="0"/>
              <a:t> </a:t>
            </a:r>
            <a:r>
              <a:rPr lang="fa-IR" sz="1800" dirty="0" smtClean="0"/>
              <a:t>به کار‌میروند‌</a:t>
            </a:r>
            <a:r>
              <a:rPr lang="en-US" sz="1800" dirty="0" smtClean="0"/>
              <a:t> </a:t>
            </a:r>
            <a:r>
              <a:rPr lang="fa-IR" sz="1800" dirty="0" smtClean="0"/>
              <a:t>و‌جایگزین1‌ </a:t>
            </a:r>
            <a:r>
              <a:rPr lang="fa-IR" sz="1800" dirty="0"/>
              <a:t>کاراکتر‌هستند.</a:t>
            </a:r>
            <a:endParaRPr lang="en-US" sz="1800" dirty="0"/>
          </a:p>
        </p:txBody>
      </p:sp>
    </p:spTree>
    <p:extLst>
      <p:ext uri="{BB962C8B-B14F-4D97-AF65-F5344CB8AC3E}">
        <p14:creationId xmlns:p14="http://schemas.microsoft.com/office/powerpoint/2010/main" val="3474092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en-US" b="1" dirty="0">
                <a:solidFill>
                  <a:srgbClr val="FF0000"/>
                </a:solidFill>
              </a:rPr>
              <a:t>SEARCHING PHRASE</a:t>
            </a:r>
            <a:r>
              <a:rPr lang="fa-IR" b="1" dirty="0">
                <a:solidFill>
                  <a:srgbClr val="FF0000"/>
                </a:solidFill>
              </a:rPr>
              <a:t>جستجوی‌عبارتی</a:t>
            </a:r>
            <a:endParaRPr lang="en-US" b="1" dirty="0">
              <a:solidFill>
                <a:srgbClr val="FF0000"/>
              </a:solidFill>
            </a:endParaRPr>
          </a:p>
        </p:txBody>
      </p:sp>
      <p:sp>
        <p:nvSpPr>
          <p:cNvPr id="3" name="Content Placeholder 2"/>
          <p:cNvSpPr>
            <a:spLocks noGrp="1"/>
          </p:cNvSpPr>
          <p:nvPr>
            <p:ph idx="1"/>
          </p:nvPr>
        </p:nvSpPr>
        <p:spPr>
          <a:xfrm>
            <a:off x="2425337" y="2664170"/>
            <a:ext cx="7341326" cy="3101983"/>
          </a:xfrm>
        </p:spPr>
        <p:txBody>
          <a:bodyPr>
            <a:normAutofit fontScale="92500"/>
          </a:bodyPr>
          <a:lstStyle/>
          <a:p>
            <a:pPr marL="0" indent="0" algn="r" rtl="1">
              <a:buNone/>
            </a:pPr>
            <a:r>
              <a:rPr lang="fa-IR" sz="2800" b="1" dirty="0"/>
              <a:t>در‌این‌مدل‌جستجو‌یک‌عبارت‌در‌داخل‌گیومه‌" " وارد‌شده‌و‌دقیقا‌ </a:t>
            </a:r>
            <a:r>
              <a:rPr lang="fa-IR" sz="2800" b="1" dirty="0" smtClean="0"/>
              <a:t>عبارتی‌که‌در‌داخل‌گیومه‌قرار‌میگیرد‌به‌همان‌شکل‌جستجو‌می‌ </a:t>
            </a:r>
            <a:r>
              <a:rPr lang="fa-IR" sz="2800" b="1" dirty="0"/>
              <a:t>شود‌. </a:t>
            </a:r>
            <a:endParaRPr lang="fa-IR" sz="2800" b="1" dirty="0" smtClean="0"/>
          </a:p>
          <a:p>
            <a:pPr marL="0" indent="0" algn="r" rtl="1">
              <a:buNone/>
            </a:pPr>
            <a:r>
              <a:rPr lang="fa-IR" sz="2800" b="1" dirty="0" smtClean="0"/>
              <a:t>• </a:t>
            </a:r>
            <a:r>
              <a:rPr lang="fa-IR" sz="2800" b="1" dirty="0"/>
              <a:t>این‌مدل‌برای‌یافتن‌نتایجی‌که‌یک‌عبارت‌را‌عینا‌به‌شکل‌مورد‌نظر‌ ما‌در‌خود‌دارند‌استفاده‌می‌شود‌</a:t>
            </a:r>
            <a:r>
              <a:rPr lang="fa-IR" sz="2800" b="1" dirty="0" smtClean="0"/>
              <a:t>.</a:t>
            </a:r>
          </a:p>
          <a:p>
            <a:pPr marL="0" indent="0" algn="r" rtl="1">
              <a:buNone/>
            </a:pPr>
            <a:r>
              <a:rPr lang="fa-IR" sz="2800" b="1" dirty="0" smtClean="0"/>
              <a:t> </a:t>
            </a:r>
            <a:r>
              <a:rPr lang="fa-IR" sz="2800" b="1" dirty="0"/>
              <a:t>• نتایج‌جستجو‌را‌کاهش‌می‌دهد. </a:t>
            </a:r>
            <a:endParaRPr lang="fa-IR" sz="2800" b="1" dirty="0" smtClean="0"/>
          </a:p>
          <a:p>
            <a:pPr marL="0" indent="0" algn="r" rtl="1">
              <a:buNone/>
            </a:pPr>
            <a:r>
              <a:rPr lang="fa-IR" sz="2800" b="1" dirty="0" smtClean="0"/>
              <a:t>• نتایج‌بسیار‌مرتبط ‌را‌بازیابی‌می‌کند</a:t>
            </a:r>
            <a:r>
              <a:rPr lang="fa-IR" sz="2800" b="1" dirty="0"/>
              <a:t>.</a:t>
            </a:r>
            <a:endParaRPr lang="en-US" sz="2800" b="1" dirty="0"/>
          </a:p>
        </p:txBody>
      </p:sp>
    </p:spTree>
    <p:extLst>
      <p:ext uri="{BB962C8B-B14F-4D97-AF65-F5344CB8AC3E}">
        <p14:creationId xmlns:p14="http://schemas.microsoft.com/office/powerpoint/2010/main" val="2093554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مبتنی بر فیلد یا میدانی </a:t>
            </a:r>
            <a:r>
              <a:rPr lang="en-US" dirty="0"/>
              <a:t>FIELDSEARCHING</a:t>
            </a:r>
          </a:p>
        </p:txBody>
      </p:sp>
      <p:sp>
        <p:nvSpPr>
          <p:cNvPr id="3" name="Content Placeholder 2"/>
          <p:cNvSpPr>
            <a:spLocks noGrp="1"/>
          </p:cNvSpPr>
          <p:nvPr>
            <p:ph idx="1"/>
          </p:nvPr>
        </p:nvSpPr>
        <p:spPr/>
        <p:txBody>
          <a:bodyPr>
            <a:normAutofit/>
          </a:bodyPr>
          <a:lstStyle/>
          <a:p>
            <a:pPr marL="0" indent="0" algn="just" rtl="1">
              <a:buNone/>
            </a:pPr>
            <a:r>
              <a:rPr lang="fa-IR" sz="2800" dirty="0"/>
              <a:t>در این روش محل قرارگیری یک کلیدواژه در در فیلد مورد نظر مشخص می شود. بطور معمول در موتورهای جستجوی علمی، کلیدواژه می تواند در فیلدهای عنوان، نویسنده، نام مجله، نام سازمان، موضوع، کلیدواژه، ناشر و... جستجو شوند.</a:t>
            </a:r>
            <a:endParaRPr lang="en-US" sz="2800" dirty="0"/>
          </a:p>
        </p:txBody>
      </p:sp>
    </p:spTree>
    <p:extLst>
      <p:ext uri="{BB962C8B-B14F-4D97-AF65-F5344CB8AC3E}">
        <p14:creationId xmlns:p14="http://schemas.microsoft.com/office/powerpoint/2010/main" val="3987357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NESTINGSEARCH</a:t>
            </a:r>
            <a:r>
              <a:rPr lang="fa-IR" dirty="0" smtClean="0"/>
              <a:t>جستجوی‌تو‌در‌تو</a:t>
            </a:r>
            <a:endParaRPr lang="en-US" dirty="0"/>
          </a:p>
        </p:txBody>
      </p:sp>
      <p:sp>
        <p:nvSpPr>
          <p:cNvPr id="3" name="Content Placeholder 2"/>
          <p:cNvSpPr>
            <a:spLocks noGrp="1"/>
          </p:cNvSpPr>
          <p:nvPr>
            <p:ph idx="1"/>
          </p:nvPr>
        </p:nvSpPr>
        <p:spPr/>
        <p:txBody>
          <a:bodyPr/>
          <a:lstStyle/>
          <a:p>
            <a:pPr marL="0" indent="0" algn="r" rtl="1">
              <a:buNone/>
            </a:pPr>
            <a:r>
              <a:rPr lang="fa-IR" dirty="0" smtClean="0"/>
              <a:t>برای‌ کاربران ‌با‌تجربه ‌و‌متبحر‌که‌می‌خواهد ‌جستجوهای ‌پیچیده‌ و‌مختلط‌ را با استفاده از فیلدها و ترکیبات   ‌آن‌انجام‌دهند‌.در‌این‌قسمت‌با‌ </a:t>
            </a:r>
            <a:r>
              <a:rPr lang="fa-IR" dirty="0"/>
              <a:t>استفاده‌از‌پرانتز‌و‌به‌کار‌بردن‌عملگرهای‌منطقی‌و‌با‌استفاده </a:t>
            </a:r>
            <a:r>
              <a:rPr lang="fa-IR" dirty="0" smtClean="0"/>
              <a:t>از‌علائم‌ فیلدها‌‌ فرمول‌جستجوی‌خود‌</a:t>
            </a:r>
            <a:r>
              <a:rPr lang="en-US" dirty="0" smtClean="0"/>
              <a:t> </a:t>
            </a:r>
            <a:r>
              <a:rPr lang="fa-IR" dirty="0" smtClean="0"/>
              <a:t>را‌</a:t>
            </a:r>
            <a:r>
              <a:rPr lang="en-US" dirty="0" smtClean="0"/>
              <a:t> </a:t>
            </a:r>
            <a:r>
              <a:rPr lang="fa-IR" dirty="0" smtClean="0"/>
              <a:t>وارد</a:t>
            </a:r>
            <a:r>
              <a:rPr lang="en-US" dirty="0" smtClean="0"/>
              <a:t> </a:t>
            </a:r>
            <a:r>
              <a:rPr lang="fa-IR" dirty="0" smtClean="0"/>
              <a:t>‌کنید</a:t>
            </a:r>
            <a:r>
              <a:rPr lang="fa-IR" dirty="0"/>
              <a:t>. </a:t>
            </a:r>
            <a:r>
              <a:rPr lang="fa-IR" dirty="0" smtClean="0"/>
              <a:t>نوعی‌از‌جستجوی‌پیشرفته</a:t>
            </a:r>
            <a:r>
              <a:rPr lang="en-US" dirty="0" smtClean="0"/>
              <a:t> </a:t>
            </a:r>
            <a:r>
              <a:rPr lang="fa-IR" dirty="0" smtClean="0"/>
              <a:t>‌که</a:t>
            </a:r>
            <a:r>
              <a:rPr lang="en-US" dirty="0" smtClean="0"/>
              <a:t> </a:t>
            </a:r>
            <a:r>
              <a:rPr lang="fa-IR" dirty="0" smtClean="0"/>
              <a:t>‌به‌کاربر‌اجازه‌</a:t>
            </a:r>
            <a:r>
              <a:rPr lang="en-US" dirty="0" smtClean="0"/>
              <a:t> </a:t>
            </a:r>
            <a:r>
              <a:rPr lang="fa-IR" dirty="0" smtClean="0"/>
              <a:t>می‌دھد‌</a:t>
            </a:r>
            <a:r>
              <a:rPr lang="en-US" dirty="0" smtClean="0"/>
              <a:t> </a:t>
            </a:r>
            <a:r>
              <a:rPr lang="fa-IR" dirty="0" smtClean="0"/>
              <a:t>همزمان</a:t>
            </a:r>
            <a:r>
              <a:rPr lang="en-US" dirty="0" smtClean="0"/>
              <a:t> </a:t>
            </a:r>
            <a:r>
              <a:rPr lang="fa-IR" dirty="0" smtClean="0"/>
              <a:t>‌چندین جستجوی ‌انفرادی‌را ‌در‌یک ‌داخل ‌پرانتز‌با‌هم‌ ترکیب ‌نموده‌ و‌با‌ استفاده‌ از‌عملگرھای‌بین‌آنھا‌نتایج‌مورد‌نظر‌را‌بازیابی‌کند</a:t>
            </a:r>
            <a:r>
              <a:rPr lang="fa-IR" dirty="0"/>
              <a:t>. </a:t>
            </a:r>
            <a:r>
              <a:rPr lang="fa-IR" dirty="0" smtClean="0"/>
              <a:t>مثال‌:‌فرمول‌جستجوی‌برنامه‌جهانی‌حفاظت‌از‌محیط‌زیست</a:t>
            </a:r>
          </a:p>
          <a:p>
            <a:pPr marL="0" indent="0" rtl="1">
              <a:buNone/>
            </a:pPr>
            <a:r>
              <a:rPr lang="en-US" dirty="0" smtClean="0"/>
              <a:t>(global </a:t>
            </a:r>
            <a:r>
              <a:rPr lang="en-US" dirty="0"/>
              <a:t>OR international OR multinational OR worldwide)</a:t>
            </a:r>
          </a:p>
          <a:p>
            <a:pPr marL="0" indent="0" rtl="1">
              <a:buNone/>
            </a:pPr>
            <a:r>
              <a:rPr lang="en-US" dirty="0"/>
              <a:t>AND (environment OR ecology)</a:t>
            </a:r>
          </a:p>
        </p:txBody>
      </p:sp>
    </p:spTree>
    <p:extLst>
      <p:ext uri="{BB962C8B-B14F-4D97-AF65-F5344CB8AC3E}">
        <p14:creationId xmlns:p14="http://schemas.microsoft.com/office/powerpoint/2010/main" val="1416957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rgbClr val="FF0000"/>
                </a:solidFill>
              </a:rPr>
              <a:t>3. از گوگل برای جستجو در یک سایت استفاده کنید.</a:t>
            </a:r>
          </a:p>
        </p:txBody>
      </p:sp>
      <p:sp>
        <p:nvSpPr>
          <p:cNvPr id="3" name="Content Placeholder 2"/>
          <p:cNvSpPr>
            <a:spLocks noGrp="1"/>
          </p:cNvSpPr>
          <p:nvPr>
            <p:ph idx="1"/>
          </p:nvPr>
        </p:nvSpPr>
        <p:spPr/>
        <p:txBody>
          <a:bodyPr>
            <a:normAutofit lnSpcReduction="10000"/>
          </a:bodyPr>
          <a:lstStyle/>
          <a:p>
            <a:pPr algn="just" rtl="1"/>
            <a:endParaRPr lang="fa-IR" dirty="0"/>
          </a:p>
          <a:p>
            <a:pPr algn="just" rtl="1"/>
            <a:r>
              <a:rPr lang="fa-IR" sz="2400" dirty="0" smtClean="0"/>
              <a:t>شما </a:t>
            </a:r>
            <a:r>
              <a:rPr lang="fa-IR" sz="2400" dirty="0"/>
              <a:t>می توانید از گوگل برای جستجو در یک سایت کمک بگیرید. این یک راه بسیار خوبی برای پیدا کردن چیزی است که شما دنبال آن هستید. به سادگی از این فرمان در نوار جستجوی گوگل برای جستجو در یک سایت استفاده کنید: کلمه “</a:t>
            </a:r>
            <a:r>
              <a:rPr lang="en-US" sz="2400" dirty="0"/>
              <a:t>site”، </a:t>
            </a:r>
            <a:r>
              <a:rPr lang="fa-IR" sz="2400" dirty="0"/>
              <a:t>سپس علامت دو نقطه(:)، و سپس نشانی اینترنتی وب‌سایت که می خواهید جستجو کنید. برای  مثال به این صورت تایپ می‌کنیم:</a:t>
            </a:r>
          </a:p>
          <a:p>
            <a:r>
              <a:rPr lang="en-US" sz="2400" dirty="0" err="1"/>
              <a:t>site:websearch.about.com</a:t>
            </a:r>
            <a:r>
              <a:rPr lang="en-US" sz="2400" dirty="0"/>
              <a:t> “how to find people”</a:t>
            </a:r>
          </a:p>
        </p:txBody>
      </p:sp>
    </p:spTree>
    <p:extLst>
      <p:ext uri="{BB962C8B-B14F-4D97-AF65-F5344CB8AC3E}">
        <p14:creationId xmlns:p14="http://schemas.microsoft.com/office/powerpoint/2010/main" val="2499976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rgbClr val="FF0000"/>
                </a:solidFill>
              </a:rPr>
              <a:t>4. کلمات را در یک آدرس وب پیدا کنید.</a:t>
            </a:r>
            <a:br>
              <a:rPr lang="fa-IR" b="1" dirty="0">
                <a:solidFill>
                  <a:srgbClr val="FF0000"/>
                </a:solidFill>
              </a:rPr>
            </a:br>
            <a:endParaRPr lang="en-US" b="1" dirty="0">
              <a:solidFill>
                <a:srgbClr val="FF0000"/>
              </a:solidFill>
            </a:endParaRPr>
          </a:p>
        </p:txBody>
      </p:sp>
      <p:sp>
        <p:nvSpPr>
          <p:cNvPr id="3" name="Content Placeholder 2"/>
          <p:cNvSpPr>
            <a:spLocks noGrp="1"/>
          </p:cNvSpPr>
          <p:nvPr>
            <p:ph idx="1"/>
          </p:nvPr>
        </p:nvSpPr>
        <p:spPr>
          <a:xfrm>
            <a:off x="1724297" y="2638044"/>
            <a:ext cx="8921931" cy="3606002"/>
          </a:xfrm>
        </p:spPr>
        <p:txBody>
          <a:bodyPr>
            <a:noAutofit/>
          </a:bodyPr>
          <a:lstStyle/>
          <a:p>
            <a:pPr algn="r" rtl="1"/>
            <a:r>
              <a:rPr lang="fa-IR" sz="2400" dirty="0" smtClean="0"/>
              <a:t>می‌توانید </a:t>
            </a:r>
            <a:r>
              <a:rPr lang="fa-IR" sz="2400" dirty="0"/>
              <a:t>در یک آدرس وب با استفاده از دستور «داخل آدرس وب (</a:t>
            </a:r>
            <a:r>
              <a:rPr lang="en-US" sz="2400" dirty="0"/>
              <a:t>in </a:t>
            </a:r>
            <a:r>
              <a:rPr lang="en-US" sz="2400" dirty="0" err="1"/>
              <a:t>url</a:t>
            </a:r>
            <a:r>
              <a:rPr lang="en-US" sz="2400" dirty="0"/>
              <a:t>)» </a:t>
            </a:r>
            <a:r>
              <a:rPr lang="fa-IR" sz="2400" dirty="0"/>
              <a:t>از طریق </a:t>
            </a:r>
            <a:r>
              <a:rPr lang="en-US" sz="2400" dirty="0"/>
              <a:t>Google </a:t>
            </a:r>
            <a:r>
              <a:rPr lang="fa-IR" sz="2400" dirty="0"/>
              <a:t>جستجو کنید. این کار به شما اجازه می دهد تا کلمات را در داخل  </a:t>
            </a:r>
            <a:r>
              <a:rPr lang="en-US" sz="2400" dirty="0"/>
              <a:t>URL </a:t>
            </a:r>
            <a:r>
              <a:rPr lang="fa-IR" sz="2400" dirty="0"/>
              <a:t>و یا آدرس صفحات وب جستجو کنید. به عنوان مثال، اگر فقط می خواهید نتایج را از سایت هایی که در </a:t>
            </a:r>
            <a:r>
              <a:rPr lang="en-US" sz="2400" dirty="0"/>
              <a:t>URL </a:t>
            </a:r>
            <a:r>
              <a:rPr lang="fa-IR" sz="2400" dirty="0"/>
              <a:t>خود کلمه «</a:t>
            </a:r>
            <a:r>
              <a:rPr lang="en-US" sz="2400" dirty="0"/>
              <a:t>marshmallow» </a:t>
            </a:r>
            <a:r>
              <a:rPr lang="fa-IR" sz="2400" dirty="0"/>
              <a:t>را دارند پیدا کنید، این عبارت را به نوار جستجوی گوگل اضافه کنید:</a:t>
            </a:r>
          </a:p>
          <a:p>
            <a:pPr algn="r" rtl="1"/>
            <a:r>
              <a:rPr lang="en-US" sz="2400" dirty="0" err="1"/>
              <a:t>inurl</a:t>
            </a:r>
            <a:r>
              <a:rPr lang="en-US" sz="2400" dirty="0"/>
              <a:t>: </a:t>
            </a:r>
            <a:r>
              <a:rPr lang="en-US" sz="2400" dirty="0" err="1"/>
              <a:t>marshmellow</a:t>
            </a:r>
            <a:r>
              <a:rPr lang="en-US" sz="2400" dirty="0"/>
              <a:t>.</a:t>
            </a:r>
          </a:p>
          <a:p>
            <a:pPr algn="r" rtl="1"/>
            <a:r>
              <a:rPr lang="fa-IR" sz="2400" dirty="0"/>
              <a:t>با این دستور نتایج جستجوی شما تنها شامل وب سایت‌هایی می‌شود که در آدرس خود این کلمه را در </a:t>
            </a:r>
            <a:r>
              <a:rPr lang="en-US" sz="2400" dirty="0"/>
              <a:t>URL </a:t>
            </a:r>
            <a:r>
              <a:rPr lang="fa-IR" sz="2400" dirty="0"/>
              <a:t>خود دارند.</a:t>
            </a:r>
          </a:p>
          <a:p>
            <a:pPr algn="just" rtl="1"/>
            <a:endParaRPr lang="en-US" sz="2400" dirty="0"/>
          </a:p>
        </p:txBody>
      </p:sp>
    </p:spTree>
    <p:extLst>
      <p:ext uri="{BB962C8B-B14F-4D97-AF65-F5344CB8AC3E}">
        <p14:creationId xmlns:p14="http://schemas.microsoft.com/office/powerpoint/2010/main" val="1190686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solidFill>
                  <a:srgbClr val="FF0000"/>
                </a:solidFill>
              </a:rPr>
              <a:t>5.از عملگرهای بولی برای محدود کردن نتایج جستجوی خود استفاده کنید.</a:t>
            </a:r>
            <a:br>
              <a:rPr lang="fa-IR" b="1" dirty="0">
                <a:solidFill>
                  <a:srgbClr val="FF0000"/>
                </a:solidFill>
              </a:rPr>
            </a:br>
            <a:endParaRPr lang="en-US" b="1" dirty="0">
              <a:solidFill>
                <a:srgbClr val="FF0000"/>
              </a:solidFill>
            </a:endParaRPr>
          </a:p>
        </p:txBody>
      </p:sp>
      <p:sp>
        <p:nvSpPr>
          <p:cNvPr id="3" name="Content Placeholder 2"/>
          <p:cNvSpPr>
            <a:spLocks noGrp="1"/>
          </p:cNvSpPr>
          <p:nvPr>
            <p:ph idx="1"/>
          </p:nvPr>
        </p:nvSpPr>
        <p:spPr/>
        <p:txBody>
          <a:bodyPr>
            <a:normAutofit/>
          </a:bodyPr>
          <a:lstStyle/>
          <a:p>
            <a:pPr algn="just" rtl="1"/>
            <a:r>
              <a:rPr lang="fa-IR" sz="2800" dirty="0" smtClean="0"/>
              <a:t>یکی </a:t>
            </a:r>
            <a:r>
              <a:rPr lang="fa-IR" sz="2800" dirty="0"/>
              <a:t>دیگر از ترفندهای جستجو در وب استفاده از علامت جمع (+) و تفریق (-)است. با این راهکار نتایج مناسب‌تری خواهید یافت. ریاضی پایه واقعاً می تواند به شما در جستجو کمک کند. شاید شما هم معلمانی داشتید که گفتهاند که روزی از ریاضی در زندگی واقعی استفاده میکنید.. به استفاده از این علائم در جستجو «عملگر بولی» گفته می‌شود. اغلب موتورهای جستجو نتایج جستجوی خود را با آن‌ها تنظیم می‌کنند.</a:t>
            </a:r>
          </a:p>
        </p:txBody>
      </p:sp>
    </p:spTree>
    <p:extLst>
      <p:ext uri="{BB962C8B-B14F-4D97-AF65-F5344CB8AC3E}">
        <p14:creationId xmlns:p14="http://schemas.microsoft.com/office/powerpoint/2010/main" val="1940774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9696" y="128669"/>
            <a:ext cx="7729728" cy="576725"/>
          </a:xfrm>
        </p:spPr>
        <p:txBody>
          <a:bodyPr>
            <a:normAutofit fontScale="90000"/>
          </a:bodyPr>
          <a:lstStyle/>
          <a:p>
            <a:r>
              <a:rPr lang="fa-IR" dirty="0" smtClean="0"/>
              <a:t>مقدمه </a:t>
            </a:r>
            <a:endParaRPr lang="en-US" dirty="0"/>
          </a:p>
        </p:txBody>
      </p:sp>
      <p:sp>
        <p:nvSpPr>
          <p:cNvPr id="3" name="Content Placeholder 2"/>
          <p:cNvSpPr>
            <a:spLocks noGrp="1"/>
          </p:cNvSpPr>
          <p:nvPr>
            <p:ph idx="1"/>
          </p:nvPr>
        </p:nvSpPr>
        <p:spPr>
          <a:xfrm>
            <a:off x="1593668" y="938566"/>
            <a:ext cx="9046464" cy="5034633"/>
          </a:xfrm>
        </p:spPr>
        <p:txBody>
          <a:bodyPr>
            <a:normAutofit/>
          </a:bodyPr>
          <a:lstStyle/>
          <a:p>
            <a:pPr marL="0" indent="0" algn="r" rtl="1">
              <a:buNone/>
            </a:pPr>
            <a:r>
              <a:rPr lang="fa-IR" sz="2400" dirty="0"/>
              <a:t>عصر اطلاعات دانشگاه ها را بر آن داشته، برای دسترسی راحت پژوهشگران به اطلاعات از ابزارهای نوینی استفاده نمایند، تا مرتبط ترین جستجو ها انجام شود، تا صرفه زمانی، مالی و علمی داشته باشد، یکی از مهمترین این ابزارها،پایگاه های اطلاعاتی است.</a:t>
            </a:r>
          </a:p>
          <a:p>
            <a:pPr marL="0" indent="0" algn="r" rtl="1">
              <a:buNone/>
            </a:pPr>
            <a:r>
              <a:rPr lang="fa-IR" sz="2400" dirty="0"/>
              <a:t>در حالی که امروزه همه اندیشمندان بر اهمیت نقش منابع الکترونیکی در دستیابی به روزآمدترین علم تولید شده و تولید علم جدید تاکید می کنند.</a:t>
            </a:r>
          </a:p>
          <a:p>
            <a:pPr marL="0" indent="0" algn="r" rtl="1">
              <a:buNone/>
            </a:pPr>
            <a:r>
              <a:rPr lang="fa-IR" sz="2400" dirty="0"/>
              <a:t>اما</a:t>
            </a:r>
          </a:p>
          <a:p>
            <a:pPr marL="0" indent="0" algn="r" rtl="1">
              <a:buNone/>
            </a:pPr>
            <a:r>
              <a:rPr lang="fa-IR" sz="2400" dirty="0"/>
              <a:t>متاسفانه برخی از دانشجویان،پژوهشگران و اساتید از وجود این منابع بی اطلاع بوده یا نمی دانند چگونه از این منابع استفاده کنند. به همین دلیل بسیاری از انها به جای استفاده از پایگاه های اطالعاتی معتبر به سایتهای که برای دسترسی عموم آزاد هستند،مراجعه می کنند و این امر موجب تضعیف تحقیقات آکادمیک می شود.</a:t>
            </a:r>
          </a:p>
        </p:txBody>
      </p:sp>
    </p:spTree>
    <p:extLst>
      <p:ext uri="{BB962C8B-B14F-4D97-AF65-F5344CB8AC3E}">
        <p14:creationId xmlns:p14="http://schemas.microsoft.com/office/powerpoint/2010/main" val="138484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a:t>عملگر</a:t>
            </a:r>
            <a:r>
              <a:rPr lang="fa-IR" b="1" dirty="0">
                <a:solidFill>
                  <a:srgbClr val="FF0000"/>
                </a:solidFill>
              </a:rPr>
              <a:t> </a:t>
            </a:r>
            <a:r>
              <a:rPr lang="en-US" b="1" dirty="0">
                <a:solidFill>
                  <a:srgbClr val="FF0000"/>
                </a:solidFill>
              </a:rPr>
              <a:t>AND </a:t>
            </a:r>
            <a:r>
              <a:rPr lang="en-US" dirty="0"/>
              <a:t>:</a:t>
            </a:r>
          </a:p>
        </p:txBody>
      </p:sp>
      <p:sp>
        <p:nvSpPr>
          <p:cNvPr id="3" name="Content Placeholder 2"/>
          <p:cNvSpPr>
            <a:spLocks noGrp="1"/>
          </p:cNvSpPr>
          <p:nvPr>
            <p:ph idx="1"/>
          </p:nvPr>
        </p:nvSpPr>
        <p:spPr/>
        <p:txBody>
          <a:bodyPr/>
          <a:lstStyle/>
          <a:p>
            <a:pPr algn="r" rtl="1"/>
            <a:r>
              <a:rPr lang="en-US" dirty="0"/>
              <a:t> AND </a:t>
            </a:r>
            <a:r>
              <a:rPr lang="fa-IR" dirty="0"/>
              <a:t>نتایج جستجوی شما را محدود می کند </a:t>
            </a:r>
            <a:endParaRPr lang="fa-IR" dirty="0" smtClean="0"/>
          </a:p>
          <a:p>
            <a:pPr algn="r" rtl="1"/>
            <a:r>
              <a:rPr lang="fa-IR" dirty="0"/>
              <a:t>عملگر </a:t>
            </a:r>
            <a:r>
              <a:rPr lang="en-US" dirty="0"/>
              <a:t>AND : </a:t>
            </a:r>
            <a:r>
              <a:rPr lang="fa-IR" dirty="0"/>
              <a:t>هر گاه این عملگر بین دو کلمه یا اصطلاح در عبارت جستجو قرار گیرد، موتور جستجو، اطلاعات یا صفحاتی را بازیابی خواهد کرد که هر دو اصطلاح را شامل شود؛ مثلاً اگر عبارت جستجوی </a:t>
            </a:r>
            <a:r>
              <a:rPr lang="en-US" dirty="0"/>
              <a:t>Internet AND </a:t>
            </a:r>
            <a:r>
              <a:rPr lang="en-US" dirty="0" err="1"/>
              <a:t>Exporer</a:t>
            </a:r>
            <a:r>
              <a:rPr lang="en-US" dirty="0"/>
              <a:t> (</a:t>
            </a:r>
            <a:r>
              <a:rPr lang="fa-IR" dirty="0"/>
              <a:t>بدون توجه به ترتیب قرار گرفته کلمات) باشند. هرچه تعداد کلمات کلیدی که با </a:t>
            </a:r>
            <a:r>
              <a:rPr lang="en-US" dirty="0"/>
              <a:t>AND </a:t>
            </a:r>
            <a:r>
              <a:rPr lang="fa-IR" dirty="0"/>
              <a:t>به هم مرتبط می شوند، بیشتر باشد، نتایج کمتر، اما دقیق تری به دست خواهد آمد.</a:t>
            </a:r>
            <a:endParaRPr lang="en-US" dirty="0"/>
          </a:p>
        </p:txBody>
      </p:sp>
    </p:spTree>
    <p:extLst>
      <p:ext uri="{BB962C8B-B14F-4D97-AF65-F5344CB8AC3E}">
        <p14:creationId xmlns:p14="http://schemas.microsoft.com/office/powerpoint/2010/main" val="3559979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a:t>عملگر </a:t>
            </a:r>
            <a:r>
              <a:rPr lang="en-US" b="1" dirty="0">
                <a:solidFill>
                  <a:srgbClr val="FF0000"/>
                </a:solidFill>
              </a:rPr>
              <a:t>OR</a:t>
            </a:r>
            <a:r>
              <a:rPr lang="en-US" b="1" dirty="0"/>
              <a:t> :</a:t>
            </a:r>
          </a:p>
        </p:txBody>
      </p:sp>
      <p:sp>
        <p:nvSpPr>
          <p:cNvPr id="3" name="Content Placeholder 2"/>
          <p:cNvSpPr>
            <a:spLocks noGrp="1"/>
          </p:cNvSpPr>
          <p:nvPr>
            <p:ph idx="1"/>
          </p:nvPr>
        </p:nvSpPr>
        <p:spPr/>
        <p:txBody>
          <a:bodyPr>
            <a:normAutofit/>
          </a:bodyPr>
          <a:lstStyle/>
          <a:p>
            <a:pPr algn="r" rtl="1"/>
            <a:r>
              <a:rPr lang="fa-IR" sz="2400" dirty="0"/>
              <a:t>عملگر </a:t>
            </a:r>
            <a:r>
              <a:rPr lang="en-US" sz="2400" dirty="0"/>
              <a:t>OR : </a:t>
            </a:r>
            <a:r>
              <a:rPr lang="fa-IR" sz="2400" dirty="0"/>
              <a:t>این عملگر باعث بازیابی اطلاعات یا صفحاتی می شود که یک یا هر دو کلمة جستجو را شامل شود؛ مثلاً اگر عبارت جستجوی </a:t>
            </a:r>
            <a:r>
              <a:rPr lang="en-US" sz="2400" dirty="0"/>
              <a:t>Internet or </a:t>
            </a:r>
            <a:r>
              <a:rPr lang="en-US" sz="2400" dirty="0" err="1"/>
              <a:t>Exporer</a:t>
            </a:r>
            <a:r>
              <a:rPr lang="en-US" sz="2400" dirty="0"/>
              <a:t> </a:t>
            </a:r>
            <a:r>
              <a:rPr lang="fa-IR" sz="2400" dirty="0"/>
              <a:t>را به کار ببرید، موتور جستجو، تمام صفحاتی را که حاوی یکی از این کلمات یا هر دوی آنهاست، تحویل می دهد. هر چه کلمات کلیدی بیشتری به وسیله عملگر </a:t>
            </a:r>
            <a:r>
              <a:rPr lang="en-US" sz="2400" dirty="0"/>
              <a:t>OR ، </a:t>
            </a:r>
            <a:r>
              <a:rPr lang="fa-IR" sz="2400" dirty="0"/>
              <a:t>در عبارت جستجو به کار برده شود، نتایج با دقت کمتر ولی حجم بیشتر ارائه خواهد شد.</a:t>
            </a:r>
            <a:endParaRPr lang="en-US" sz="2400" dirty="0"/>
          </a:p>
        </p:txBody>
      </p:sp>
    </p:spTree>
    <p:extLst>
      <p:ext uri="{BB962C8B-B14F-4D97-AF65-F5344CB8AC3E}">
        <p14:creationId xmlns:p14="http://schemas.microsoft.com/office/powerpoint/2010/main" val="3664158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a:solidFill>
                  <a:srgbClr val="FF0000"/>
                </a:solidFill>
              </a:rPr>
              <a:t>عملگر </a:t>
            </a:r>
            <a:r>
              <a:rPr lang="en-US" b="1" dirty="0">
                <a:solidFill>
                  <a:srgbClr val="FF0000"/>
                </a:solidFill>
              </a:rPr>
              <a:t>NOT :</a:t>
            </a:r>
          </a:p>
        </p:txBody>
      </p:sp>
      <p:sp>
        <p:nvSpPr>
          <p:cNvPr id="3" name="Content Placeholder 2"/>
          <p:cNvSpPr>
            <a:spLocks noGrp="1"/>
          </p:cNvSpPr>
          <p:nvPr>
            <p:ph idx="1"/>
          </p:nvPr>
        </p:nvSpPr>
        <p:spPr/>
        <p:txBody>
          <a:bodyPr>
            <a:normAutofit/>
          </a:bodyPr>
          <a:lstStyle/>
          <a:p>
            <a:pPr algn="r" rtl="1"/>
            <a:r>
              <a:rPr lang="fa-IR" sz="2400" dirty="0"/>
              <a:t>عملگر </a:t>
            </a:r>
            <a:r>
              <a:rPr lang="en-US" sz="2400" dirty="0"/>
              <a:t>NOT : </a:t>
            </a:r>
            <a:r>
              <a:rPr lang="fa-IR" sz="2400" dirty="0"/>
              <a:t>هر گاه این عملگر بین دو کلمه واقع شود اطلاعات یا صفحاتی بازیابی می شود که کلمه اول را در خود داشته باشد ولی حاوی کلمه دوم نباشد؛ مثلاً اگر عبارت </a:t>
            </a:r>
            <a:r>
              <a:rPr lang="en-US" sz="2400" dirty="0"/>
              <a:t>Internet NOT </a:t>
            </a:r>
            <a:r>
              <a:rPr lang="en-US" sz="2400" dirty="0" err="1"/>
              <a:t>Exporer</a:t>
            </a:r>
            <a:r>
              <a:rPr lang="en-US" sz="2400" dirty="0"/>
              <a:t> </a:t>
            </a:r>
            <a:r>
              <a:rPr lang="fa-IR" sz="2400" dirty="0"/>
              <a:t>را به کار ببرید، موتور جستجو، فقط صفحاتی را خواهد یافت که حاوی کلمه </a:t>
            </a:r>
            <a:r>
              <a:rPr lang="en-US" sz="2400" dirty="0"/>
              <a:t>Internet </a:t>
            </a:r>
            <a:r>
              <a:rPr lang="fa-IR" sz="2400" dirty="0"/>
              <a:t>و فاقد کلمه </a:t>
            </a:r>
            <a:r>
              <a:rPr lang="en-US" sz="2400" dirty="0" err="1"/>
              <a:t>Exporer</a:t>
            </a:r>
            <a:r>
              <a:rPr lang="en-US" sz="2400" dirty="0"/>
              <a:t> </a:t>
            </a:r>
            <a:r>
              <a:rPr lang="fa-IR" sz="2400" dirty="0"/>
              <a:t>است. (در برخی از موتورهای جستجو به جای </a:t>
            </a:r>
            <a:r>
              <a:rPr lang="en-US" sz="2400" dirty="0"/>
              <a:t>NOT </a:t>
            </a:r>
            <a:r>
              <a:rPr lang="fa-IR" sz="2400" dirty="0"/>
              <a:t>باید عبارت </a:t>
            </a:r>
            <a:r>
              <a:rPr lang="en-US" sz="2400" dirty="0"/>
              <a:t>ANDNOT </a:t>
            </a:r>
            <a:r>
              <a:rPr lang="fa-IR" sz="2400" dirty="0"/>
              <a:t>را به کار برد.)</a:t>
            </a:r>
            <a:endParaRPr lang="en-US" sz="2400" dirty="0"/>
          </a:p>
        </p:txBody>
      </p:sp>
    </p:spTree>
    <p:extLst>
      <p:ext uri="{BB962C8B-B14F-4D97-AF65-F5344CB8AC3E}">
        <p14:creationId xmlns:p14="http://schemas.microsoft.com/office/powerpoint/2010/main" val="30310124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smtClean="0">
                <a:solidFill>
                  <a:srgbClr val="FF0000"/>
                </a:solidFill>
              </a:rPr>
              <a:t>عملگر </a:t>
            </a:r>
            <a:r>
              <a:rPr lang="en-US" b="1" dirty="0">
                <a:solidFill>
                  <a:srgbClr val="FF0000"/>
                </a:solidFill>
              </a:rPr>
              <a:t>ADJ </a:t>
            </a:r>
            <a:r>
              <a:rPr lang="en-US" b="1" dirty="0" smtClean="0">
                <a:solidFill>
                  <a:srgbClr val="FF0000"/>
                </a:solidFill>
              </a:rPr>
              <a:t>:</a:t>
            </a:r>
            <a:r>
              <a:rPr lang="fa-IR" b="1" dirty="0" smtClean="0">
                <a:solidFill>
                  <a:srgbClr val="FF0000"/>
                </a:solidFill>
              </a:rPr>
              <a:t>و</a:t>
            </a:r>
            <a:r>
              <a:rPr lang="en-US" b="1" dirty="0">
                <a:solidFill>
                  <a:srgbClr val="FF0000"/>
                </a:solidFill>
              </a:rPr>
              <a:t>NEAR</a:t>
            </a:r>
          </a:p>
        </p:txBody>
      </p:sp>
      <p:sp>
        <p:nvSpPr>
          <p:cNvPr id="3" name="Content Placeholder 2"/>
          <p:cNvSpPr>
            <a:spLocks noGrp="1"/>
          </p:cNvSpPr>
          <p:nvPr>
            <p:ph idx="1"/>
          </p:nvPr>
        </p:nvSpPr>
        <p:spPr/>
        <p:txBody>
          <a:bodyPr>
            <a:normAutofit/>
          </a:bodyPr>
          <a:lstStyle/>
          <a:p>
            <a:pPr algn="r" rtl="1"/>
            <a:r>
              <a:rPr lang="fa-IR" sz="2400" dirty="0" smtClean="0"/>
              <a:t>عملگر </a:t>
            </a:r>
            <a:r>
              <a:rPr lang="en-US" sz="2400" dirty="0"/>
              <a:t>ADJ : </a:t>
            </a:r>
            <a:r>
              <a:rPr lang="fa-IR" sz="2400" dirty="0"/>
              <a:t>این عملگر اطلاعات یا صفحاتی را بازیابی می کند که هر دو کلمه را در کنار هم داشته باشد.</a:t>
            </a:r>
          </a:p>
          <a:p>
            <a:pPr algn="r" rtl="1"/>
            <a:r>
              <a:rPr lang="fa-IR" sz="2400" dirty="0"/>
              <a:t>عملگر </a:t>
            </a:r>
            <a:r>
              <a:rPr lang="en-US" sz="2400" dirty="0"/>
              <a:t>NEAR : </a:t>
            </a:r>
            <a:r>
              <a:rPr lang="fa-IR" sz="2400" dirty="0"/>
              <a:t>برای جستجوی اطلاعات یا صفحاتی که در آنها دو کلمه در یک جمله به کار رفته باشند از عملگر </a:t>
            </a:r>
            <a:r>
              <a:rPr lang="en-US" sz="2400" dirty="0"/>
              <a:t>NEAR </a:t>
            </a:r>
            <a:r>
              <a:rPr lang="fa-IR" sz="2400" dirty="0"/>
              <a:t>استفاده می شود.</a:t>
            </a:r>
          </a:p>
        </p:txBody>
      </p:sp>
    </p:spTree>
    <p:extLst>
      <p:ext uri="{BB962C8B-B14F-4D97-AF65-F5344CB8AC3E}">
        <p14:creationId xmlns:p14="http://schemas.microsoft.com/office/powerpoint/2010/main" val="25874673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rPr>
              <a:t>نکته</a:t>
            </a:r>
            <a:endParaRPr lang="en-US" b="1" dirty="0">
              <a:solidFill>
                <a:srgbClr val="FF0000"/>
              </a:solidFill>
            </a:endParaRPr>
          </a:p>
        </p:txBody>
      </p:sp>
      <p:sp>
        <p:nvSpPr>
          <p:cNvPr id="3" name="Content Placeholder 2"/>
          <p:cNvSpPr>
            <a:spLocks noGrp="1"/>
          </p:cNvSpPr>
          <p:nvPr>
            <p:ph idx="1"/>
          </p:nvPr>
        </p:nvSpPr>
        <p:spPr>
          <a:xfrm>
            <a:off x="1541417" y="2638044"/>
            <a:ext cx="9078686" cy="3101983"/>
          </a:xfrm>
        </p:spPr>
        <p:txBody>
          <a:bodyPr>
            <a:noAutofit/>
          </a:bodyPr>
          <a:lstStyle/>
          <a:p>
            <a:pPr algn="r" rtl="1"/>
            <a:r>
              <a:rPr lang="fa-IR" sz="2800" b="1" dirty="0">
                <a:solidFill>
                  <a:srgbClr val="FF0000"/>
                </a:solidFill>
              </a:rPr>
              <a:t>نکته بسیار مهم: </a:t>
            </a:r>
            <a:r>
              <a:rPr lang="fa-IR" sz="2800" dirty="0"/>
              <a:t>همان گونه که پیش تر اشاره شد، استفاده از عملگرهای </a:t>
            </a:r>
            <a:r>
              <a:rPr lang="en-US" sz="2800" dirty="0"/>
              <a:t>AND </a:t>
            </a:r>
            <a:r>
              <a:rPr lang="fa-IR" sz="2800" dirty="0"/>
              <a:t>و </a:t>
            </a:r>
            <a:r>
              <a:rPr lang="en-US" sz="2800" dirty="0"/>
              <a:t>NOT </a:t>
            </a:r>
            <a:r>
              <a:rPr lang="fa-IR" sz="2800" dirty="0"/>
              <a:t>و </a:t>
            </a:r>
            <a:r>
              <a:rPr lang="en-US" sz="2800" dirty="0"/>
              <a:t>ADJ </a:t>
            </a:r>
            <a:r>
              <a:rPr lang="fa-IR" sz="2800" dirty="0"/>
              <a:t>و </a:t>
            </a:r>
            <a:r>
              <a:rPr lang="en-US" sz="2800" dirty="0"/>
              <a:t>NEAR </a:t>
            </a:r>
            <a:r>
              <a:rPr lang="fa-IR" sz="2800" dirty="0"/>
              <a:t>باعث محدود شدن دامنه جستجو و </a:t>
            </a:r>
            <a:r>
              <a:rPr lang="fa-IR" sz="2800" dirty="0" smtClean="0"/>
              <a:t>بالطبع </a:t>
            </a:r>
            <a:r>
              <a:rPr lang="fa-IR" sz="2800" dirty="0"/>
              <a:t>کم شدن نتایج و در عوض دقت بیشتر جستجو خواهد شد. همچنین استفاده از عمگر </a:t>
            </a:r>
            <a:r>
              <a:rPr lang="en-US" sz="2800" dirty="0"/>
              <a:t>OR </a:t>
            </a:r>
            <a:r>
              <a:rPr lang="fa-IR" sz="2800" dirty="0"/>
              <a:t>باعث گسترده شدن دامنه جستجو، زیاد شدن نتایج و دقت پایین خواهد شد. (البته گاهی اوقات لازم است از </a:t>
            </a:r>
            <a:r>
              <a:rPr lang="en-US" sz="2800" dirty="0"/>
              <a:t>OR </a:t>
            </a:r>
            <a:r>
              <a:rPr lang="fa-IR" sz="2800" dirty="0"/>
              <a:t>استفاده کنیم؛ مثلاً وقتی هیچ جوابی برای یک جستجو وجود ندارد, می توان با </a:t>
            </a:r>
            <a:r>
              <a:rPr lang="en-US" sz="2800" dirty="0"/>
              <a:t>OR </a:t>
            </a:r>
            <a:r>
              <a:rPr lang="fa-IR" sz="2800" dirty="0"/>
              <a:t>محدوده جستجو را بازتر کرد و یا کلمات مترادف را با هم </a:t>
            </a:r>
            <a:r>
              <a:rPr lang="en-US" sz="2800" dirty="0"/>
              <a:t>OR </a:t>
            </a:r>
            <a:r>
              <a:rPr lang="fa-IR" sz="2800" dirty="0"/>
              <a:t>کرد.)</a:t>
            </a:r>
            <a:endParaRPr lang="en-US" sz="2800" dirty="0"/>
          </a:p>
        </p:txBody>
      </p:sp>
    </p:spTree>
    <p:extLst>
      <p:ext uri="{BB962C8B-B14F-4D97-AF65-F5344CB8AC3E}">
        <p14:creationId xmlns:p14="http://schemas.microsoft.com/office/powerpoint/2010/main" val="4005107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2576" y="259298"/>
            <a:ext cx="7729728" cy="1188720"/>
          </a:xfrm>
        </p:spPr>
        <p:txBody>
          <a:bodyPr/>
          <a:lstStyle/>
          <a:p>
            <a:pPr rtl="1"/>
            <a:r>
              <a:rPr lang="fa-IR" b="1" dirty="0">
                <a:solidFill>
                  <a:srgbClr val="FF0000"/>
                </a:solidFill>
              </a:rPr>
              <a:t>اصلاح کننده ها </a:t>
            </a:r>
            <a:r>
              <a:rPr lang="en-US" b="1" dirty="0" smtClean="0">
                <a:solidFill>
                  <a:srgbClr val="FF0000"/>
                </a:solidFill>
              </a:rPr>
              <a:t>(Modifiers</a:t>
            </a:r>
            <a:r>
              <a:rPr lang="en-US" b="1" dirty="0">
                <a:solidFill>
                  <a:srgbClr val="FF0000"/>
                </a:solidFill>
              </a:rPr>
              <a:t>) : </a:t>
            </a:r>
            <a:r>
              <a:rPr lang="fa-IR" b="1" dirty="0">
                <a:solidFill>
                  <a:srgbClr val="FF0000"/>
                </a:solidFill>
              </a:rPr>
              <a:t>اصلاح کننده </a:t>
            </a:r>
            <a:r>
              <a:rPr lang="en-US" b="1" dirty="0" smtClean="0">
                <a:solidFill>
                  <a:srgbClr val="FF0000"/>
                </a:solidFill>
              </a:rPr>
              <a:t>(modifier</a:t>
            </a:r>
            <a:r>
              <a:rPr lang="en-US" b="1" dirty="0">
                <a:solidFill>
                  <a:srgbClr val="FF0000"/>
                </a:solidFill>
              </a:rPr>
              <a:t>) ،</a:t>
            </a:r>
          </a:p>
        </p:txBody>
      </p:sp>
      <p:sp>
        <p:nvSpPr>
          <p:cNvPr id="3" name="Content Placeholder 2"/>
          <p:cNvSpPr>
            <a:spLocks noGrp="1"/>
          </p:cNvSpPr>
          <p:nvPr>
            <p:ph idx="1"/>
          </p:nvPr>
        </p:nvSpPr>
        <p:spPr>
          <a:xfrm>
            <a:off x="640080" y="1448017"/>
            <a:ext cx="10816046" cy="5083411"/>
          </a:xfrm>
        </p:spPr>
        <p:txBody>
          <a:bodyPr>
            <a:noAutofit/>
          </a:bodyPr>
          <a:lstStyle/>
          <a:p>
            <a:pPr algn="r" rtl="1"/>
            <a:r>
              <a:rPr lang="fa-IR" sz="2400" dirty="0" smtClean="0"/>
              <a:t>علامتی </a:t>
            </a:r>
            <a:r>
              <a:rPr lang="fa-IR" sz="2400" dirty="0"/>
              <a:t>است که موتور جستجو را وادار می کند با کلمه ای که درست بعد از آن قرار دارد، رفتار خاصی داشته باشد. سه اصلاح کننده رایج در موتورهای جستجو به شرح زیر هستند</a:t>
            </a:r>
            <a:r>
              <a:rPr lang="fa-IR" sz="2400" dirty="0" smtClean="0"/>
              <a:t>:</a:t>
            </a:r>
            <a:endParaRPr lang="en-US" sz="2400" dirty="0" smtClean="0"/>
          </a:p>
          <a:p>
            <a:pPr algn="r" rtl="1"/>
            <a:endParaRPr lang="fa-IR" sz="2400" dirty="0"/>
          </a:p>
          <a:p>
            <a:pPr algn="r" rtl="1"/>
            <a:r>
              <a:rPr lang="fa-IR" sz="2400" dirty="0"/>
              <a:t>1) +: یعنی کلمه بعد از آن حتماً باید در صفحات وجود داشته باشد؛ مثلاً </a:t>
            </a:r>
            <a:r>
              <a:rPr lang="en-US" sz="2400" dirty="0"/>
              <a:t>Iran + </a:t>
            </a:r>
            <a:r>
              <a:rPr lang="en-US" sz="2400" dirty="0" err="1"/>
              <a:t>tehran</a:t>
            </a:r>
            <a:r>
              <a:rPr lang="en-US" sz="2400" dirty="0"/>
              <a:t> + </a:t>
            </a:r>
            <a:r>
              <a:rPr lang="fa-IR" sz="2400" dirty="0"/>
              <a:t>تمام صفحاتی را که دارای کلمات </a:t>
            </a:r>
            <a:r>
              <a:rPr lang="en-US" sz="2400" dirty="0"/>
              <a:t>Iran </a:t>
            </a:r>
            <a:r>
              <a:rPr lang="fa-IR" sz="2400" dirty="0"/>
              <a:t>و </a:t>
            </a:r>
            <a:r>
              <a:rPr lang="en-US" sz="2400" dirty="0"/>
              <a:t>Tehran (</a:t>
            </a:r>
            <a:r>
              <a:rPr lang="fa-IR" sz="2400" dirty="0"/>
              <a:t>به هر ترتیبی) باشند، بازیابی خواهد کرد</a:t>
            </a:r>
            <a:r>
              <a:rPr lang="fa-IR" sz="2400" dirty="0" smtClean="0"/>
              <a:t>.</a:t>
            </a:r>
            <a:endParaRPr lang="en-US" sz="2400" dirty="0" smtClean="0"/>
          </a:p>
          <a:p>
            <a:pPr algn="r" rtl="1"/>
            <a:endParaRPr lang="fa-IR" sz="2400" dirty="0"/>
          </a:p>
          <a:p>
            <a:pPr algn="r" rtl="1"/>
            <a:r>
              <a:rPr lang="fa-IR" sz="2400" dirty="0"/>
              <a:t>2) -:یعنی کلمه بعد از آن در هیچ یک از صفحات نباید باشد</a:t>
            </a:r>
            <a:r>
              <a:rPr lang="fa-IR" sz="2400" dirty="0" smtClean="0"/>
              <a:t>.</a:t>
            </a:r>
            <a:endParaRPr lang="en-US" sz="2400" dirty="0" smtClean="0"/>
          </a:p>
          <a:p>
            <a:pPr algn="r" rtl="1"/>
            <a:endParaRPr lang="fa-IR" sz="2400" dirty="0"/>
          </a:p>
          <a:p>
            <a:pPr algn="r" rtl="1"/>
            <a:r>
              <a:rPr lang="fa-IR" sz="2400" dirty="0"/>
              <a:t>3) :عبارتی که داخل جفت کوتیشن قرار می گیرد، باید دقیقاً با همان شکل و ترتیب در صفحات موجود باشد؛ مثلاً اگر عبارت “</a:t>
            </a:r>
            <a:r>
              <a:rPr lang="en-US" sz="2400" dirty="0"/>
              <a:t>Internet </a:t>
            </a:r>
            <a:r>
              <a:rPr lang="en-US" sz="2400" dirty="0" err="1"/>
              <a:t>Exporer</a:t>
            </a:r>
            <a:r>
              <a:rPr lang="en-US" sz="2400" dirty="0"/>
              <a:t> </a:t>
            </a:r>
            <a:r>
              <a:rPr lang="fa-IR" sz="2400" dirty="0"/>
              <a:t>را جستجو کنید فقط صفحاتی در نتایج ظاهر خواهند شد که هر دو کلمه </a:t>
            </a:r>
            <a:r>
              <a:rPr lang="en-US" sz="2400" dirty="0"/>
              <a:t>Internet </a:t>
            </a:r>
            <a:r>
              <a:rPr lang="fa-IR" sz="2400" dirty="0"/>
              <a:t>و </a:t>
            </a:r>
            <a:r>
              <a:rPr lang="en-US" sz="2400" dirty="0" err="1"/>
              <a:t>Exporer</a:t>
            </a:r>
            <a:r>
              <a:rPr lang="en-US" sz="2400" dirty="0"/>
              <a:t> </a:t>
            </a:r>
            <a:r>
              <a:rPr lang="fa-IR" sz="2400" dirty="0"/>
              <a:t>با همین ترتیب در آنها وجود داشته باشد.</a:t>
            </a:r>
          </a:p>
        </p:txBody>
      </p:sp>
    </p:spTree>
    <p:extLst>
      <p:ext uri="{BB962C8B-B14F-4D97-AF65-F5344CB8AC3E}">
        <p14:creationId xmlns:p14="http://schemas.microsoft.com/office/powerpoint/2010/main" val="2367048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b="1" dirty="0">
                <a:solidFill>
                  <a:srgbClr val="FF0000"/>
                </a:solidFill>
              </a:rPr>
              <a:t>6</a:t>
            </a:r>
            <a:r>
              <a:rPr lang="ar-SA" b="1" dirty="0">
                <a:solidFill>
                  <a:srgbClr val="FF0000"/>
                </a:solidFill>
              </a:rPr>
              <a:t>. جستجوهای خود را محدود به یک دامنه مشخص کنید</a:t>
            </a:r>
            <a:r>
              <a:rPr lang="en-US" b="1" dirty="0">
                <a:solidFill>
                  <a:srgbClr val="FF0000"/>
                </a:solidFill>
              </a:rPr>
              <a:t>.</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1188719" y="2638044"/>
            <a:ext cx="9927771" cy="3775819"/>
          </a:xfrm>
        </p:spPr>
        <p:txBody>
          <a:bodyPr>
            <a:noAutofit/>
          </a:bodyPr>
          <a:lstStyle/>
          <a:p>
            <a:pPr algn="just" rtl="1"/>
            <a:r>
              <a:rPr lang="ar-SA" sz="2400" dirty="0" smtClean="0"/>
              <a:t>اگر </a:t>
            </a:r>
            <a:r>
              <a:rPr lang="ar-SA" sz="2400" dirty="0"/>
              <a:t>می خواهید جستجوهای خود را به یک دامنه خاص محدود کنید، مانند</a:t>
            </a:r>
            <a:r>
              <a:rPr lang="en-US" sz="2400" dirty="0"/>
              <a:t> </a:t>
            </a:r>
            <a:r>
              <a:rPr lang="en-US" sz="2400" dirty="0" err="1"/>
              <a:t>ir</a:t>
            </a:r>
            <a:r>
              <a:rPr lang="en-US" sz="2400" dirty="0"/>
              <a:t> ..</a:t>
            </a:r>
            <a:r>
              <a:rPr lang="en-US" sz="2400" dirty="0" err="1"/>
              <a:t>edu</a:t>
            </a:r>
            <a:r>
              <a:rPr lang="en-US" sz="2400" dirty="0"/>
              <a:t>  .org .</a:t>
            </a:r>
            <a:r>
              <a:rPr lang="en-US" sz="2400" dirty="0" err="1"/>
              <a:t>gov</a:t>
            </a:r>
            <a:r>
              <a:rPr lang="en-US" sz="2400" dirty="0"/>
              <a:t> </a:t>
            </a:r>
            <a:r>
              <a:rPr lang="ar-SA" sz="2400" dirty="0"/>
              <a:t>و موارد دیگر، می‌توانید از دستور</a:t>
            </a:r>
            <a:r>
              <a:rPr lang="en-US" sz="2400" dirty="0"/>
              <a:t>  site: </a:t>
            </a:r>
            <a:r>
              <a:rPr lang="ar-SA" sz="2400" dirty="0"/>
              <a:t>برای انجام این کار استفاده کنید. این کار در بیشتر موتورهای جستجوی مشهور کاربرد دارد و یک راه عالی برای محدود کردن جستجوهای شما به سطح بسیار خاص است. به عنوان مثال، فقط میخواهید برای جستجو در سایتهای مربوط به ایران برای موردی جستجو کنید. شما میتوانید نتایج جستجو خود را به دامنه</a:t>
            </a:r>
            <a:r>
              <a:rPr lang="en-US" sz="2400" dirty="0"/>
              <a:t> .</a:t>
            </a:r>
            <a:r>
              <a:rPr lang="en-US" sz="2400" dirty="0" err="1"/>
              <a:t>ir</a:t>
            </a:r>
            <a:r>
              <a:rPr lang="en-US" sz="2400" dirty="0"/>
              <a:t> </a:t>
            </a:r>
            <a:r>
              <a:rPr lang="ar-SA" sz="2400" dirty="0"/>
              <a:t>محدود کنید و فقط با تایپ</a:t>
            </a:r>
            <a:r>
              <a:rPr lang="en-US" sz="2400" dirty="0"/>
              <a:t>  site: .</a:t>
            </a:r>
            <a:r>
              <a:rPr lang="en-US" sz="2400" dirty="0" err="1"/>
              <a:t>ir</a:t>
            </a:r>
            <a:r>
              <a:rPr lang="en-US" sz="2400" dirty="0"/>
              <a:t> “every things”</a:t>
            </a:r>
            <a:r>
              <a:rPr lang="ar-SA" sz="2400" dirty="0"/>
              <a:t>نتایج جستجوی عبارت مورد نظر را با دامنه ایران بدست بیاورید</a:t>
            </a:r>
            <a:r>
              <a:rPr lang="en-US" sz="2400" dirty="0"/>
              <a:t>.</a:t>
            </a:r>
          </a:p>
          <a:p>
            <a:pPr algn="just"/>
            <a:endParaRPr lang="en-US" sz="2400" dirty="0"/>
          </a:p>
        </p:txBody>
      </p:sp>
    </p:spTree>
    <p:extLst>
      <p:ext uri="{BB962C8B-B14F-4D97-AF65-F5344CB8AC3E}">
        <p14:creationId xmlns:p14="http://schemas.microsoft.com/office/powerpoint/2010/main" val="1015815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rgbClr val="FF0000"/>
                </a:solidFill>
              </a:rPr>
              <a:t>7. از بیش از یک موتور جستجو استفاده کنید</a:t>
            </a:r>
            <a:endParaRPr lang="en-US" b="1" dirty="0">
              <a:solidFill>
                <a:srgbClr val="FF0000"/>
              </a:solidFill>
            </a:endParaRPr>
          </a:p>
        </p:txBody>
      </p:sp>
      <p:sp>
        <p:nvSpPr>
          <p:cNvPr id="3" name="Content Placeholder 2"/>
          <p:cNvSpPr>
            <a:spLocks noGrp="1"/>
          </p:cNvSpPr>
          <p:nvPr>
            <p:ph idx="1"/>
          </p:nvPr>
        </p:nvSpPr>
        <p:spPr/>
        <p:txBody>
          <a:bodyPr>
            <a:normAutofit fontScale="92500"/>
          </a:bodyPr>
          <a:lstStyle/>
          <a:p>
            <a:pPr algn="just" rtl="1"/>
            <a:r>
              <a:rPr lang="fa-IR" sz="2600" dirty="0" smtClean="0"/>
              <a:t>برای </a:t>
            </a:r>
            <a:r>
              <a:rPr lang="fa-IR" sz="2600" dirty="0"/>
              <a:t>پیدا کردن عبارت‌های دقیق حتماً از چند موتور جستجو استفاده کنید. از طریق نتایج یافت شده در موتورهای جستجو می‌توانید دست به انتخاب مناسب‌تری بزنید. تفاوت نتایج در موتورهای جستجوی مختلف می‌تواند علت‌‎های متفاوتی داشته باشد. اما مهم این است که اطلاعات مناسب با نظر شما در کدام‌یک از موتور جستجوها یافت می‌شود. همچنین موتور جستجوهای مختلف، از آیتم‌های مختلفی اطلاعات می‌آورند. برای مثال یک موتور فقط اطلاعات کتاب‌ها و مجلات را ذکر می‌کند و در پایگاه دیگر پایان‌نامه‌ها ودیگر اقلام اطلاعاتی.</a:t>
            </a:r>
          </a:p>
          <a:p>
            <a:endParaRPr lang="en-US" dirty="0"/>
          </a:p>
        </p:txBody>
      </p:sp>
    </p:spTree>
    <p:extLst>
      <p:ext uri="{BB962C8B-B14F-4D97-AF65-F5344CB8AC3E}">
        <p14:creationId xmlns:p14="http://schemas.microsoft.com/office/powerpoint/2010/main" val="10110112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023" y="964691"/>
            <a:ext cx="10620103" cy="2222645"/>
          </a:xfrm>
        </p:spPr>
        <p:txBody>
          <a:bodyPr>
            <a:noAutofit/>
          </a:bodyPr>
          <a:lstStyle/>
          <a:p>
            <a:pPr algn="r" rtl="1"/>
            <a:r>
              <a:rPr lang="fa-IR" sz="2000" dirty="0"/>
              <a:t>قوی ترین و سریعترین موتور جستجو ۲۰۲۳ کدام است؟</a:t>
            </a:r>
            <a:br>
              <a:rPr lang="fa-IR" sz="2000" dirty="0"/>
            </a:br>
            <a:r>
              <a:rPr lang="fa-IR" sz="2000" dirty="0"/>
              <a:t>• بهترین موتور جستجوی جهان: گوگل. • موتور جستجوی شماره 2. بینگ • موتور جستجوی شماره 3. بایدو. • موتور جستجو 4.</a:t>
            </a:r>
            <a:r>
              <a:rPr lang="en-US" sz="2000" dirty="0"/>
              <a:t>Yahoo! • </a:t>
            </a:r>
            <a:r>
              <a:rPr lang="fa-IR" sz="2000" dirty="0"/>
              <a:t>موتور جستجوی شماره 5. </a:t>
            </a:r>
            <a:r>
              <a:rPr lang="en-US" sz="2000" dirty="0" err="1"/>
              <a:t>Yandex</a:t>
            </a:r>
            <a:r>
              <a:rPr lang="en-US" sz="2000" dirty="0"/>
              <a:t>. • </a:t>
            </a:r>
            <a:r>
              <a:rPr lang="fa-IR" sz="2000" dirty="0"/>
              <a:t>موتور جستجوی شماره 6. </a:t>
            </a:r>
            <a:r>
              <a:rPr lang="en-US" sz="2000" dirty="0"/>
              <a:t>DuckDuckGo.</a:t>
            </a:r>
          </a:p>
        </p:txBody>
      </p:sp>
      <p:sp>
        <p:nvSpPr>
          <p:cNvPr id="3" name="Content Placeholder 2"/>
          <p:cNvSpPr>
            <a:spLocks noGrp="1"/>
          </p:cNvSpPr>
          <p:nvPr>
            <p:ph idx="1"/>
          </p:nvPr>
        </p:nvSpPr>
        <p:spPr>
          <a:xfrm>
            <a:off x="2231136" y="3187337"/>
            <a:ext cx="7729728" cy="3252652"/>
          </a:xfrm>
        </p:spPr>
        <p:txBody>
          <a:bodyPr>
            <a:normAutofit/>
          </a:bodyPr>
          <a:lstStyle/>
          <a:p>
            <a:pPr algn="r" rtl="1"/>
            <a:r>
              <a:rPr lang="fa-IR" dirty="0"/>
              <a:t>موتور جستجوی بینگ </a:t>
            </a:r>
            <a:r>
              <a:rPr lang="en-US" dirty="0" smtClean="0"/>
              <a:t>(Bing.com )</a:t>
            </a:r>
          </a:p>
          <a:p>
            <a:pPr algn="r" rtl="1"/>
            <a:r>
              <a:rPr lang="fa-IR" b="1" dirty="0"/>
              <a:t>موتور جستجوی اسک </a:t>
            </a:r>
            <a:r>
              <a:rPr lang="en-US" b="1" dirty="0" smtClean="0"/>
              <a:t>(Ask.com)</a:t>
            </a:r>
          </a:p>
          <a:p>
            <a:pPr algn="r" rtl="1"/>
            <a:r>
              <a:rPr lang="fa-IR" b="1" dirty="0"/>
              <a:t>موتور جستجوی داک داک گو </a:t>
            </a:r>
            <a:r>
              <a:rPr lang="en-US" b="1" dirty="0" smtClean="0"/>
              <a:t>(Duckduckgo.com )</a:t>
            </a:r>
          </a:p>
          <a:p>
            <a:pPr algn="r" rtl="1"/>
            <a:r>
              <a:rPr lang="fa-IR" b="1" dirty="0"/>
              <a:t>موتور جستجوی ای او ال </a:t>
            </a:r>
            <a:r>
              <a:rPr lang="en-US" b="1" dirty="0" smtClean="0"/>
              <a:t>(Aol.com )</a:t>
            </a:r>
          </a:p>
          <a:p>
            <a:pPr algn="r" rtl="1"/>
            <a:r>
              <a:rPr lang="fa-IR" b="1" dirty="0"/>
              <a:t>موتور جستجوی بایدو </a:t>
            </a:r>
            <a:r>
              <a:rPr lang="en-US" b="1" dirty="0" smtClean="0"/>
              <a:t>(Baidu.com )</a:t>
            </a:r>
          </a:p>
          <a:p>
            <a:pPr algn="r" rtl="1"/>
            <a:r>
              <a:rPr lang="fa-IR" b="1" dirty="0"/>
              <a:t>موتور جستجوی لایکوس </a:t>
            </a:r>
            <a:r>
              <a:rPr lang="en-US" b="1" dirty="0" smtClean="0"/>
              <a:t>(Lycos.com )</a:t>
            </a:r>
          </a:p>
          <a:p>
            <a:pPr algn="r" rtl="1"/>
            <a:r>
              <a:rPr lang="fa-IR" b="1" dirty="0"/>
              <a:t>موتور جستجوی اکسایت </a:t>
            </a:r>
            <a:r>
              <a:rPr lang="en-US" b="1" dirty="0" smtClean="0"/>
              <a:t>(Excite.com </a:t>
            </a:r>
            <a:r>
              <a:rPr lang="en-US" b="1" dirty="0"/>
              <a:t>)</a:t>
            </a:r>
          </a:p>
          <a:p>
            <a:pPr algn="r" rtl="1"/>
            <a:endParaRPr lang="en-US" b="1" dirty="0"/>
          </a:p>
          <a:p>
            <a:pPr algn="r" rtl="1"/>
            <a:endParaRPr lang="en-US" b="1" dirty="0"/>
          </a:p>
          <a:p>
            <a:pPr algn="r" rtl="1"/>
            <a:endParaRPr lang="en-US" b="1" dirty="0"/>
          </a:p>
          <a:p>
            <a:pPr algn="r" rtl="1"/>
            <a:endParaRPr lang="en-US" b="1" dirty="0"/>
          </a:p>
          <a:p>
            <a:pPr algn="r" rtl="1"/>
            <a:endParaRPr lang="en-US" b="1" dirty="0"/>
          </a:p>
          <a:p>
            <a:pPr algn="r" rtl="1"/>
            <a:endParaRPr lang="en-US" dirty="0"/>
          </a:p>
        </p:txBody>
      </p:sp>
    </p:spTree>
    <p:extLst>
      <p:ext uri="{BB962C8B-B14F-4D97-AF65-F5344CB8AC3E}">
        <p14:creationId xmlns:p14="http://schemas.microsoft.com/office/powerpoint/2010/main" val="1271372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a:solidFill>
                  <a:srgbClr val="FF0000"/>
                </a:solidFill>
              </a:rPr>
              <a:t>8. یک کلمه خاص در خود صفحه وب با </a:t>
            </a:r>
            <a:r>
              <a:rPr lang="en-US" b="1" dirty="0" err="1">
                <a:solidFill>
                  <a:srgbClr val="FF0000"/>
                </a:solidFill>
              </a:rPr>
              <a:t>Ctrl+F</a:t>
            </a:r>
            <a:r>
              <a:rPr lang="en-US" b="1" dirty="0">
                <a:solidFill>
                  <a:srgbClr val="FF0000"/>
                </a:solidFill>
              </a:rPr>
              <a:t> </a:t>
            </a:r>
            <a:r>
              <a:rPr lang="fa-IR" b="1" dirty="0">
                <a:solidFill>
                  <a:srgbClr val="FF0000"/>
                </a:solidFill>
              </a:rPr>
              <a:t>جستجو کنید.</a:t>
            </a:r>
          </a:p>
        </p:txBody>
      </p:sp>
      <p:sp>
        <p:nvSpPr>
          <p:cNvPr id="3" name="Content Placeholder 2"/>
          <p:cNvSpPr>
            <a:spLocks noGrp="1"/>
          </p:cNvSpPr>
          <p:nvPr>
            <p:ph idx="1"/>
          </p:nvPr>
        </p:nvSpPr>
        <p:spPr/>
        <p:txBody>
          <a:bodyPr>
            <a:normAutofit/>
          </a:bodyPr>
          <a:lstStyle/>
          <a:p>
            <a:pPr algn="r" rtl="1"/>
            <a:r>
              <a:rPr lang="fa-IR" sz="2400" dirty="0" smtClean="0">
                <a:solidFill>
                  <a:schemeClr val="tx1"/>
                </a:solidFill>
              </a:rPr>
              <a:t>اگر </a:t>
            </a:r>
            <a:r>
              <a:rPr lang="fa-IR" sz="2400" dirty="0">
                <a:solidFill>
                  <a:schemeClr val="tx1"/>
                </a:solidFill>
              </a:rPr>
              <a:t>دنبال کلمه‌ای خاص، نظیر اسم شهر، مفهوم، شخص و … می‌گردید، پس از جستجو در موتور جستجو و لیست نتایج می‌توانید در هر صفحه از وب با گرفتن همزمان دکمه کنترل  و کلید</a:t>
            </a:r>
            <a:r>
              <a:rPr lang="en-US" sz="2400" dirty="0">
                <a:solidFill>
                  <a:schemeClr val="tx1"/>
                </a:solidFill>
              </a:rPr>
              <a:t>F  </a:t>
            </a:r>
            <a:r>
              <a:rPr lang="fa-IR" sz="2400" dirty="0">
                <a:solidFill>
                  <a:schemeClr val="tx1"/>
                </a:solidFill>
              </a:rPr>
              <a:t>آن کلمه خاص را بیابید. به این ترتیب لزومی ندارد کل صفحه را از ابتدا مطالعه کنید.</a:t>
            </a:r>
          </a:p>
        </p:txBody>
      </p:sp>
    </p:spTree>
    <p:extLst>
      <p:ext uri="{BB962C8B-B14F-4D97-AF65-F5344CB8AC3E}">
        <p14:creationId xmlns:p14="http://schemas.microsoft.com/office/powerpoint/2010/main" val="3593826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9349" y="757646"/>
            <a:ext cx="9392194" cy="4982381"/>
          </a:xfrm>
        </p:spPr>
        <p:txBody>
          <a:bodyPr>
            <a:normAutofit/>
          </a:bodyPr>
          <a:lstStyle/>
          <a:p>
            <a:pPr algn="just" rtl="1"/>
            <a:r>
              <a:rPr lang="fa-IR" sz="2800" dirty="0"/>
              <a:t>مهارت در جستجوی </a:t>
            </a:r>
            <a:r>
              <a:rPr lang="fa-IR" sz="2800" dirty="0" smtClean="0"/>
              <a:t>اطلاعات </a:t>
            </a:r>
            <a:r>
              <a:rPr lang="fa-IR" sz="2800" dirty="0"/>
              <a:t>علمی، </a:t>
            </a:r>
            <a:r>
              <a:rPr lang="fa-IR" sz="2800" dirty="0" smtClean="0"/>
              <a:t>لازمه </a:t>
            </a:r>
            <a:r>
              <a:rPr lang="fa-IR" sz="2800" dirty="0"/>
              <a:t>کار هر محقق </a:t>
            </a:r>
            <a:r>
              <a:rPr lang="fa-IR" sz="2800" dirty="0" smtClean="0"/>
              <a:t>دانشگاهی است</a:t>
            </a:r>
            <a:r>
              <a:rPr lang="fa-IR" sz="2800" dirty="0"/>
              <a:t>.</a:t>
            </a:r>
          </a:p>
          <a:p>
            <a:pPr algn="just" rtl="1"/>
            <a:r>
              <a:rPr lang="fa-IR" sz="2800" dirty="0"/>
              <a:t>• تقریبا همه کاربران، توانایی بازیابی میلیونها رکورد با استفاده </a:t>
            </a:r>
            <a:r>
              <a:rPr lang="fa-IR" sz="2800" dirty="0" smtClean="0"/>
              <a:t>ازابزارهای </a:t>
            </a:r>
            <a:r>
              <a:rPr lang="fa-IR" sz="2800" dirty="0"/>
              <a:t>کاوش را دارند.</a:t>
            </a:r>
          </a:p>
          <a:p>
            <a:pPr algn="just" rtl="1"/>
            <a:r>
              <a:rPr lang="fa-IR" sz="2800" dirty="0"/>
              <a:t>• می دانیم، بازیابی حجم انبوهی از </a:t>
            </a:r>
            <a:r>
              <a:rPr lang="fa-IR" sz="2800" dirty="0" smtClean="0"/>
              <a:t>اطلاعات</a:t>
            </a:r>
            <a:r>
              <a:rPr lang="fa-IR" sz="2800" dirty="0"/>
              <a:t>، به تنهایی </a:t>
            </a:r>
            <a:r>
              <a:rPr lang="fa-IR" sz="2800" dirty="0" smtClean="0"/>
              <a:t>مالك موفقیت </a:t>
            </a:r>
            <a:r>
              <a:rPr lang="fa-IR" sz="2800" dirty="0"/>
              <a:t>نیست.</a:t>
            </a:r>
          </a:p>
          <a:p>
            <a:pPr algn="just" rtl="1"/>
            <a:r>
              <a:rPr lang="fa-IR" sz="2800" dirty="0"/>
              <a:t>• حجم </a:t>
            </a:r>
            <a:r>
              <a:rPr lang="fa-IR" sz="2800" dirty="0" smtClean="0"/>
              <a:t>اطلاعات </a:t>
            </a:r>
            <a:r>
              <a:rPr lang="fa-IR" sz="2800" dirty="0"/>
              <a:t>بازیابی شده، رابطه معکوسی با زمان </a:t>
            </a:r>
            <a:r>
              <a:rPr lang="fa-IR" sz="2800" dirty="0" smtClean="0"/>
              <a:t>مفید پژوهشگران </a:t>
            </a:r>
            <a:r>
              <a:rPr lang="fa-IR" sz="2800" dirty="0"/>
              <a:t>دارد.</a:t>
            </a:r>
          </a:p>
          <a:p>
            <a:pPr algn="just" rtl="1"/>
            <a:r>
              <a:rPr lang="fa-IR" sz="2800" dirty="0"/>
              <a:t>• هدف در هنگام بازیابی </a:t>
            </a:r>
            <a:r>
              <a:rPr lang="fa-IR" sz="2800" dirty="0" smtClean="0"/>
              <a:t>اطلاعات</a:t>
            </a:r>
            <a:r>
              <a:rPr lang="fa-IR" sz="2800" dirty="0"/>
              <a:t>، یافتن مرتبط ترین و </a:t>
            </a:r>
            <a:r>
              <a:rPr lang="fa-IR" sz="2800" dirty="0" smtClean="0"/>
              <a:t>مفیدترین نتایج </a:t>
            </a:r>
            <a:r>
              <a:rPr lang="fa-IR" sz="2800" dirty="0"/>
              <a:t>باصرف کمترین زمان ممکن است.</a:t>
            </a:r>
            <a:endParaRPr lang="en-US" sz="2800" dirty="0"/>
          </a:p>
        </p:txBody>
      </p:sp>
    </p:spTree>
    <p:extLst>
      <p:ext uri="{BB962C8B-B14F-4D97-AF65-F5344CB8AC3E}">
        <p14:creationId xmlns:p14="http://schemas.microsoft.com/office/powerpoint/2010/main" val="21475329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en-US" b="1" dirty="0">
                <a:solidFill>
                  <a:srgbClr val="FF0000"/>
                </a:solidFill>
              </a:rPr>
              <a:t>9</a:t>
            </a:r>
            <a:r>
              <a:rPr lang="ar-SA" b="1" dirty="0">
                <a:solidFill>
                  <a:srgbClr val="FF0000"/>
                </a:solidFill>
              </a:rPr>
              <a:t>. عبارت مورد نظر را به صورت شبکه‌ای جستجو کنید</a:t>
            </a:r>
            <a:endParaRPr lang="en-US" dirty="0">
              <a:solidFill>
                <a:srgbClr val="FF0000"/>
              </a:solidFill>
            </a:endParaRPr>
          </a:p>
        </p:txBody>
      </p:sp>
      <p:sp>
        <p:nvSpPr>
          <p:cNvPr id="3" name="Content Placeholder 2"/>
          <p:cNvSpPr>
            <a:spLocks noGrp="1"/>
          </p:cNvSpPr>
          <p:nvPr>
            <p:ph idx="1"/>
          </p:nvPr>
        </p:nvSpPr>
        <p:spPr/>
        <p:txBody>
          <a:bodyPr>
            <a:normAutofit/>
          </a:bodyPr>
          <a:lstStyle/>
          <a:p>
            <a:pPr algn="r" rtl="1"/>
            <a:r>
              <a:rPr lang="ar-SA" sz="2400" dirty="0" smtClean="0"/>
              <a:t>شما </a:t>
            </a:r>
            <a:r>
              <a:rPr lang="ar-SA" sz="2400" dirty="0"/>
              <a:t>می‌توانید از کاراکترهایی  برای ساختن یک شبکه یا یک زنجیره‌ی جستجو استفاده کنید. به این ترتیب جستجوی شما به صورت گسترده‌تری در اکثر موتورهای جستجو بازیابی می‌شوند. این کاراکترها عبارتند از *، # و ؟. استفاده از کاراکتر ستاره رایج‌ترین کاراکتر برای ساختن زنجیره اطلاعات است. هنگامی که می خواهید جستجوی خود را گسترش دهید، از کلمات معروف استفاده کنید</a:t>
            </a:r>
            <a:r>
              <a:rPr lang="en-US" sz="2400" dirty="0"/>
              <a:t>.</a:t>
            </a:r>
          </a:p>
          <a:p>
            <a:pPr algn="r"/>
            <a:endParaRPr lang="en-US" sz="2400" dirty="0"/>
          </a:p>
        </p:txBody>
      </p:sp>
    </p:spTree>
    <p:extLst>
      <p:ext uri="{BB962C8B-B14F-4D97-AF65-F5344CB8AC3E}">
        <p14:creationId xmlns:p14="http://schemas.microsoft.com/office/powerpoint/2010/main" val="30759488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rgbClr val="FF0000"/>
                </a:solidFill>
              </a:rPr>
              <a:t>10. ‏عبارات خود را محدود کنید.</a:t>
            </a:r>
            <a:br>
              <a:rPr lang="fa-IR" b="1" dirty="0">
                <a:solidFill>
                  <a:srgbClr val="FF0000"/>
                </a:solidFill>
              </a:rPr>
            </a:br>
            <a:endParaRPr lang="en-US" b="1" dirty="0">
              <a:solidFill>
                <a:srgbClr val="FF0000"/>
              </a:solidFill>
            </a:endParaRPr>
          </a:p>
        </p:txBody>
      </p:sp>
      <p:sp>
        <p:nvSpPr>
          <p:cNvPr id="3" name="Content Placeholder 2"/>
          <p:cNvSpPr>
            <a:spLocks noGrp="1"/>
          </p:cNvSpPr>
          <p:nvPr>
            <p:ph idx="1"/>
          </p:nvPr>
        </p:nvSpPr>
        <p:spPr/>
        <p:txBody>
          <a:bodyPr>
            <a:normAutofit/>
          </a:bodyPr>
          <a:lstStyle/>
          <a:p>
            <a:pPr algn="just" rtl="1"/>
            <a:r>
              <a:rPr lang="fa-IR" sz="2400" dirty="0" smtClean="0"/>
              <a:t>هرچه </a:t>
            </a:r>
            <a:r>
              <a:rPr lang="fa-IR" sz="2400" dirty="0"/>
              <a:t>عبارات شما محدودتر باشند، می‌توانید نتایج دقیق‌تری بیابید، اما اگر کلمه عام‌تری به‌کار ببرید شما در تعداد منابع یافت شده بیشتر موفق خواهید بود. به عنوان مثال، اگر شما برای “قهوه” جستجو کردید، میتوانید نتایج بیشتری به دست آورید تا بتوانید از آن استفاده کنید. با این حال، اگر شما آن را به “قهوه عربیکا بو داده در دیترویت میشیگان” محدود کردید، نتایج کمتری بدست می‌آید، اما اطلاعات دقیق‌تری خواهید داشت.</a:t>
            </a:r>
          </a:p>
          <a:p>
            <a:pPr algn="just" rtl="1"/>
            <a:endParaRPr lang="en-US" sz="2400" dirty="0"/>
          </a:p>
        </p:txBody>
      </p:sp>
    </p:spTree>
    <p:extLst>
      <p:ext uri="{BB962C8B-B14F-4D97-AF65-F5344CB8AC3E}">
        <p14:creationId xmlns:p14="http://schemas.microsoft.com/office/powerpoint/2010/main" val="832059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rgbClr val="FF0000"/>
                </a:solidFill>
              </a:rPr>
              <a:t>12. بر اساس فرمت فایل جستجو کنید.</a:t>
            </a:r>
            <a:br>
              <a:rPr lang="fa-IR" b="1" dirty="0">
                <a:solidFill>
                  <a:srgbClr val="FF0000"/>
                </a:solidFill>
              </a:rPr>
            </a:br>
            <a:endParaRPr lang="en-US" b="1" dirty="0">
              <a:solidFill>
                <a:srgbClr val="FF0000"/>
              </a:solidFill>
            </a:endParaRPr>
          </a:p>
        </p:txBody>
      </p:sp>
      <p:sp>
        <p:nvSpPr>
          <p:cNvPr id="3" name="Content Placeholder 2"/>
          <p:cNvSpPr>
            <a:spLocks noGrp="1"/>
          </p:cNvSpPr>
          <p:nvPr>
            <p:ph idx="1"/>
          </p:nvPr>
        </p:nvSpPr>
        <p:spPr/>
        <p:txBody>
          <a:bodyPr>
            <a:normAutofit/>
          </a:bodyPr>
          <a:lstStyle/>
          <a:p>
            <a:pPr algn="r" rtl="1"/>
            <a:r>
              <a:rPr lang="ar-SA" sz="2400" dirty="0" smtClean="0"/>
              <a:t>برای </a:t>
            </a:r>
            <a:r>
              <a:rPr lang="ar-SA" sz="2400" dirty="0"/>
              <a:t>آنکه در نتیجه جستجو، نوع فرمت فایل نیز مد نظر قرار بگیرد می‌توانید مثال زیر استفاده کنید. در این حالت می توانید تنها فایل های</a:t>
            </a:r>
            <a:r>
              <a:rPr lang="en-US" sz="2400" dirty="0"/>
              <a:t> pdf </a:t>
            </a:r>
            <a:r>
              <a:rPr lang="ar-SA" sz="2400" dirty="0"/>
              <a:t>یا پاورپوینت</a:t>
            </a:r>
            <a:r>
              <a:rPr lang="en-US" sz="2400" dirty="0"/>
              <a:t> </a:t>
            </a:r>
            <a:r>
              <a:rPr lang="en-US" sz="2400" dirty="0" err="1"/>
              <a:t>ppt</a:t>
            </a:r>
            <a:r>
              <a:rPr lang="en-US" sz="2400" dirty="0"/>
              <a:t> </a:t>
            </a:r>
            <a:r>
              <a:rPr lang="ar-SA" sz="2400" dirty="0"/>
              <a:t>و یا سایر فرمت های نوشتاری</a:t>
            </a:r>
            <a:r>
              <a:rPr lang="en-US" sz="2400" dirty="0"/>
              <a:t>  document </a:t>
            </a:r>
            <a:r>
              <a:rPr lang="ar-SA" sz="2400" dirty="0"/>
              <a:t>را جستجو کنید که بسیار در سرعت دستیابی به اطلاعات می تواند مفید باشد</a:t>
            </a:r>
            <a:r>
              <a:rPr lang="en-US" sz="2400" dirty="0"/>
              <a:t>. </a:t>
            </a:r>
          </a:p>
          <a:p>
            <a:pPr algn="r"/>
            <a:endParaRPr lang="en-US" sz="2400" dirty="0"/>
          </a:p>
        </p:txBody>
      </p:sp>
    </p:spTree>
    <p:extLst>
      <p:ext uri="{BB962C8B-B14F-4D97-AF65-F5344CB8AC3E}">
        <p14:creationId xmlns:p14="http://schemas.microsoft.com/office/powerpoint/2010/main" val="30116947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smtClean="0">
                <a:solidFill>
                  <a:srgbClr val="FF0000"/>
                </a:solidFill>
              </a:rPr>
              <a:t>13. </a:t>
            </a:r>
            <a:r>
              <a:rPr lang="fa-IR" b="1" dirty="0">
                <a:solidFill>
                  <a:srgbClr val="FF0000"/>
                </a:solidFill>
              </a:rPr>
              <a:t>با کلمات هم معنی جستجو کنید.</a:t>
            </a:r>
            <a:r>
              <a:rPr lang="fa-IR" dirty="0"/>
              <a:t/>
            </a:r>
            <a:br>
              <a:rPr lang="fa-IR" dirty="0"/>
            </a:br>
            <a:endParaRPr lang="en-US" dirty="0"/>
          </a:p>
        </p:txBody>
      </p:sp>
      <p:sp>
        <p:nvSpPr>
          <p:cNvPr id="3" name="Content Placeholder 2"/>
          <p:cNvSpPr>
            <a:spLocks noGrp="1"/>
          </p:cNvSpPr>
          <p:nvPr>
            <p:ph idx="1"/>
          </p:nvPr>
        </p:nvSpPr>
        <p:spPr/>
        <p:txBody>
          <a:bodyPr>
            <a:normAutofit/>
          </a:bodyPr>
          <a:lstStyle/>
          <a:p>
            <a:pPr algn="r" rtl="1"/>
            <a:r>
              <a:rPr lang="fa-IR" sz="2400" dirty="0" smtClean="0"/>
              <a:t>اگر </a:t>
            </a:r>
            <a:r>
              <a:rPr lang="fa-IR" sz="2400" dirty="0"/>
              <a:t>می خواهید در نتیجه سرچ خود، کلمات مشابه و هم معنی نیز وارد شوند باید از علامت ~ مطابق زیر استفاده کنید. در اینجا کلماتی مانند </a:t>
            </a:r>
            <a:r>
              <a:rPr lang="en-US" sz="2400" dirty="0"/>
              <a:t>guide , manual , reference </a:t>
            </a:r>
            <a:r>
              <a:rPr lang="fa-IR" sz="2400" dirty="0"/>
              <a:t>نیز در نتیجه جستجو وارد می شوند.</a:t>
            </a:r>
          </a:p>
          <a:p>
            <a:pPr algn="r" rtl="1"/>
            <a:endParaRPr lang="en-US" sz="2400" dirty="0"/>
          </a:p>
        </p:txBody>
      </p:sp>
    </p:spTree>
    <p:extLst>
      <p:ext uri="{BB962C8B-B14F-4D97-AF65-F5344CB8AC3E}">
        <p14:creationId xmlns:p14="http://schemas.microsoft.com/office/powerpoint/2010/main" val="441865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rPr>
              <a:t>14.جستجوی </a:t>
            </a:r>
            <a:r>
              <a:rPr lang="fa-IR" b="1" dirty="0">
                <a:solidFill>
                  <a:srgbClr val="FF0000"/>
                </a:solidFill>
              </a:rPr>
              <a:t>تزاروسی یا اصطلاحنامه‌ای</a:t>
            </a:r>
            <a:br>
              <a:rPr lang="fa-IR" b="1" dirty="0">
                <a:solidFill>
                  <a:srgbClr val="FF0000"/>
                </a:solidFill>
              </a:rPr>
            </a:br>
            <a:endParaRPr lang="en-US" b="1" dirty="0">
              <a:solidFill>
                <a:srgbClr val="FF0000"/>
              </a:solidFill>
            </a:endParaRPr>
          </a:p>
        </p:txBody>
      </p:sp>
      <p:sp>
        <p:nvSpPr>
          <p:cNvPr id="3" name="Content Placeholder 2"/>
          <p:cNvSpPr>
            <a:spLocks noGrp="1"/>
          </p:cNvSpPr>
          <p:nvPr>
            <p:ph idx="1"/>
          </p:nvPr>
        </p:nvSpPr>
        <p:spPr/>
        <p:txBody>
          <a:bodyPr/>
          <a:lstStyle/>
          <a:p>
            <a:pPr algn="r" rtl="1"/>
            <a:r>
              <a:rPr lang="fa-IR" dirty="0" smtClean="0"/>
              <a:t>انتخاب </a:t>
            </a:r>
            <a:r>
              <a:rPr lang="fa-IR" dirty="0"/>
              <a:t>کلیدواژه ها از تزاروس پایگاه اطلاعاتی و جستجو با آن فایده: باعث کاهش نتایج جستجو می‌شود.</a:t>
            </a:r>
            <a:endParaRPr lang="en-US" dirty="0"/>
          </a:p>
        </p:txBody>
      </p:sp>
    </p:spTree>
    <p:extLst>
      <p:ext uri="{BB962C8B-B14F-4D97-AF65-F5344CB8AC3E}">
        <p14:creationId xmlns:p14="http://schemas.microsoft.com/office/powerpoint/2010/main" val="2928601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5639" y="130628"/>
            <a:ext cx="7729728" cy="888274"/>
          </a:xfrm>
        </p:spPr>
        <p:txBody>
          <a:bodyPr>
            <a:normAutofit fontScale="90000"/>
          </a:bodyPr>
          <a:lstStyle/>
          <a:p>
            <a:r>
              <a:rPr lang="fa-IR" dirty="0"/>
              <a:t>تزاروس یا </a:t>
            </a:r>
            <a:r>
              <a:rPr lang="fa-IR" dirty="0" smtClean="0"/>
              <a:t>اصطلاحنامه </a:t>
            </a:r>
            <a:r>
              <a:rPr lang="en-US" dirty="0"/>
              <a:t>MESH</a:t>
            </a:r>
            <a:br>
              <a:rPr lang="en-US" dirty="0"/>
            </a:br>
            <a:endParaRPr lang="en-US" dirty="0"/>
          </a:p>
        </p:txBody>
      </p:sp>
      <p:sp>
        <p:nvSpPr>
          <p:cNvPr id="3" name="Content Placeholder 2"/>
          <p:cNvSpPr>
            <a:spLocks noGrp="1"/>
          </p:cNvSpPr>
          <p:nvPr>
            <p:ph idx="1"/>
          </p:nvPr>
        </p:nvSpPr>
        <p:spPr>
          <a:xfrm>
            <a:off x="822959" y="1018902"/>
            <a:ext cx="10659291" cy="5251269"/>
          </a:xfrm>
        </p:spPr>
        <p:txBody>
          <a:bodyPr>
            <a:noAutofit/>
          </a:bodyPr>
          <a:lstStyle/>
          <a:p>
            <a:pPr algn="r" rtl="1"/>
            <a:r>
              <a:rPr lang="fa-IR" sz="2000" dirty="0" smtClean="0"/>
              <a:t>واژگانی </a:t>
            </a:r>
            <a:r>
              <a:rPr lang="fa-IR" sz="2000" dirty="0"/>
              <a:t>کنترل شده جامع و عظیم است توسط کتابخانه ملی پزشکی </a:t>
            </a:r>
            <a:r>
              <a:rPr lang="fa-IR" sz="2000" dirty="0" smtClean="0"/>
              <a:t>ایالات متحده </a:t>
            </a:r>
            <a:r>
              <a:rPr lang="fa-IR" sz="2000" dirty="0"/>
              <a:t>آمریکا تهیه میشود و کاربرد اصلی آن نمایه سازی، </a:t>
            </a:r>
            <a:r>
              <a:rPr lang="fa-IR" sz="2000" dirty="0" smtClean="0"/>
              <a:t>فهرستنویسی تحلیلی </a:t>
            </a:r>
            <a:r>
              <a:rPr lang="fa-IR" sz="2000" dirty="0"/>
              <a:t>و جستجوی </a:t>
            </a:r>
            <a:r>
              <a:rPr lang="fa-IR" sz="2000" dirty="0" smtClean="0"/>
              <a:t>اطلاعات </a:t>
            </a:r>
            <a:r>
              <a:rPr lang="fa-IR" sz="2000" dirty="0"/>
              <a:t>در حوزه پزشکی و رشته های وابسته</a:t>
            </a:r>
          </a:p>
          <a:p>
            <a:pPr algn="r" rtl="1"/>
            <a:r>
              <a:rPr lang="fa-IR" sz="2000" dirty="0"/>
              <a:t>است. مش تقریبا دارای 21 هزار </a:t>
            </a:r>
            <a:r>
              <a:rPr lang="fa-IR" sz="2000" dirty="0" smtClean="0"/>
              <a:t>اصطلاح </a:t>
            </a:r>
            <a:r>
              <a:rPr lang="fa-IR" sz="2000" dirty="0"/>
              <a:t>است و </a:t>
            </a:r>
            <a:r>
              <a:rPr lang="fa-IR" sz="2000" dirty="0" smtClean="0"/>
              <a:t>سالانه </a:t>
            </a:r>
            <a:r>
              <a:rPr lang="fa-IR" sz="2000" dirty="0"/>
              <a:t>روزآمد میشود.</a:t>
            </a:r>
          </a:p>
          <a:p>
            <a:pPr algn="r" rtl="1"/>
            <a:r>
              <a:rPr lang="fa-IR" sz="2000" b="1" dirty="0">
                <a:solidFill>
                  <a:srgbClr val="FF0000"/>
                </a:solidFill>
              </a:rPr>
              <a:t>انواع جستجو در پایگاه های </a:t>
            </a:r>
            <a:r>
              <a:rPr lang="fa-IR" sz="2000" b="1" dirty="0" smtClean="0">
                <a:solidFill>
                  <a:srgbClr val="FF0000"/>
                </a:solidFill>
              </a:rPr>
              <a:t>اطلاعاتی</a:t>
            </a:r>
            <a:endParaRPr lang="fa-IR" sz="2000" b="1" dirty="0">
              <a:solidFill>
                <a:srgbClr val="FF0000"/>
              </a:solidFill>
            </a:endParaRPr>
          </a:p>
          <a:p>
            <a:pPr algn="r" rtl="1"/>
            <a:r>
              <a:rPr lang="fa-IR" sz="2000" dirty="0"/>
              <a:t>جستجوی ساده . </a:t>
            </a:r>
            <a:r>
              <a:rPr lang="en-US" sz="2000" dirty="0"/>
              <a:t>Basic Search</a:t>
            </a:r>
          </a:p>
          <a:p>
            <a:pPr algn="r" rtl="1"/>
            <a:r>
              <a:rPr lang="fa-IR" sz="2000" dirty="0"/>
              <a:t>جستجوی پیشرفته. </a:t>
            </a:r>
            <a:r>
              <a:rPr lang="en-US" sz="2000" dirty="0"/>
              <a:t>Advanced Search</a:t>
            </a:r>
          </a:p>
          <a:p>
            <a:pPr algn="r" rtl="1"/>
            <a:r>
              <a:rPr lang="fa-IR" sz="2000" dirty="0"/>
              <a:t>جستجو با استفاده از تگها .</a:t>
            </a:r>
            <a:r>
              <a:rPr lang="en-US" sz="2000" dirty="0"/>
              <a:t>Search with tags</a:t>
            </a:r>
          </a:p>
          <a:p>
            <a:pPr algn="r" rtl="1"/>
            <a:r>
              <a:rPr lang="fa-IR" sz="2000" dirty="0"/>
              <a:t>جستجو با استفاده از </a:t>
            </a:r>
            <a:r>
              <a:rPr lang="en-US" sz="2000" dirty="0"/>
              <a:t>Mesh database</a:t>
            </a:r>
          </a:p>
          <a:p>
            <a:pPr algn="r" rtl="1"/>
            <a:r>
              <a:rPr lang="fa-IR" sz="2000" dirty="0"/>
              <a:t>جستجو وابستگی </a:t>
            </a:r>
            <a:r>
              <a:rPr lang="en-US" sz="2000" dirty="0"/>
              <a:t>search </a:t>
            </a:r>
            <a:r>
              <a:rPr lang="en-US" sz="2000" dirty="0" err="1"/>
              <a:t>Affliation</a:t>
            </a:r>
            <a:endParaRPr lang="en-US" sz="2000" dirty="0"/>
          </a:p>
          <a:p>
            <a:pPr algn="r" rtl="1"/>
            <a:r>
              <a:rPr lang="fa-IR" sz="2000" dirty="0"/>
              <a:t>جستجو با نام مجله</a:t>
            </a:r>
          </a:p>
          <a:p>
            <a:pPr algn="r" rtl="1"/>
            <a:r>
              <a:rPr lang="fa-IR" sz="2000" dirty="0"/>
              <a:t>جستجو نویسنده </a:t>
            </a:r>
            <a:r>
              <a:rPr lang="en-US" sz="2000" dirty="0"/>
              <a:t>search A</a:t>
            </a:r>
          </a:p>
        </p:txBody>
      </p:sp>
    </p:spTree>
    <p:extLst>
      <p:ext uri="{BB962C8B-B14F-4D97-AF65-F5344CB8AC3E}">
        <p14:creationId xmlns:p14="http://schemas.microsoft.com/office/powerpoint/2010/main" val="19721118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rgbClr val="FF0000"/>
                </a:solidFill>
              </a:rPr>
              <a:t>تگ پابمد</a:t>
            </a:r>
            <a:endParaRPr lang="en-US" b="1" dirty="0">
              <a:solidFill>
                <a:srgbClr val="FF0000"/>
              </a:solidFill>
            </a:endParaRPr>
          </a:p>
        </p:txBody>
      </p:sp>
      <p:pic>
        <p:nvPicPr>
          <p:cNvPr id="4" name="Content Placeholder 3"/>
          <p:cNvPicPr>
            <a:picLocks noGrp="1" noChangeAspect="1"/>
          </p:cNvPicPr>
          <p:nvPr>
            <p:ph idx="1"/>
          </p:nvPr>
        </p:nvPicPr>
        <p:blipFill>
          <a:blip r:embed="rId2"/>
          <a:stretch>
            <a:fillRect/>
          </a:stretch>
        </p:blipFill>
        <p:spPr>
          <a:xfrm>
            <a:off x="2231136" y="2153412"/>
            <a:ext cx="7984017" cy="4195137"/>
          </a:xfrm>
          <a:prstGeom prst="rect">
            <a:avLst/>
          </a:prstGeom>
        </p:spPr>
      </p:pic>
    </p:spTree>
    <p:extLst>
      <p:ext uri="{BB962C8B-B14F-4D97-AF65-F5344CB8AC3E}">
        <p14:creationId xmlns:p14="http://schemas.microsoft.com/office/powerpoint/2010/main" val="5992890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48194"/>
            <a:ext cx="7729728" cy="901337"/>
          </a:xfrm>
        </p:spPr>
        <p:txBody>
          <a:bodyPr>
            <a:normAutofit fontScale="90000"/>
          </a:bodyPr>
          <a:lstStyle/>
          <a:p>
            <a:r>
              <a:rPr lang="fa-IR" b="1" dirty="0" smtClean="0">
                <a:solidFill>
                  <a:srgbClr val="FF0000"/>
                </a:solidFill>
              </a:rPr>
              <a:t>15.جستجوی</a:t>
            </a:r>
            <a:r>
              <a:rPr lang="fa-IR" b="1" dirty="0">
                <a:solidFill>
                  <a:srgbClr val="FF0000"/>
                </a:solidFill>
              </a:rPr>
              <a:t>  استنادی</a:t>
            </a:r>
            <a:br>
              <a:rPr lang="fa-IR" b="1"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822961" y="1345474"/>
            <a:ext cx="10450286" cy="5303520"/>
          </a:xfrm>
        </p:spPr>
        <p:txBody>
          <a:bodyPr>
            <a:noAutofit/>
          </a:bodyPr>
          <a:lstStyle/>
          <a:p>
            <a:pPr algn="r" rtl="1" fontAlgn="base"/>
            <a:r>
              <a:rPr lang="fa-IR" sz="2400" dirty="0" smtClean="0"/>
              <a:t>جستجوی </a:t>
            </a:r>
            <a:r>
              <a:rPr lang="fa-IR" sz="2400" dirty="0"/>
              <a:t>استنادی روشی برای یافتن مقالاتی است که توسط سایر منابع به آنها استناد شده است.</a:t>
            </a:r>
          </a:p>
          <a:p>
            <a:pPr algn="r" rtl="1" fontAlgn="base"/>
            <a:r>
              <a:rPr lang="fa-IR" sz="2400" dirty="0"/>
              <a:t>از جستجوی استنادی برای موارد زیر استفاده کنید:</a:t>
            </a:r>
          </a:p>
          <a:p>
            <a:pPr algn="r" rtl="1" fontAlgn="base"/>
            <a:r>
              <a:rPr lang="fa-IR" sz="2400" dirty="0"/>
              <a:t>دریابید که آیا مقالات توسط نویسندگان دیگر استناد شده است یا خیر.</a:t>
            </a:r>
          </a:p>
          <a:p>
            <a:pPr algn="r" rtl="1" fontAlgn="base"/>
            <a:r>
              <a:rPr lang="fa-IR" sz="2400" dirty="0"/>
              <a:t> مقالات جدیدتری را با موضوع مشابه پیدا کنید.</a:t>
            </a:r>
          </a:p>
          <a:p>
            <a:pPr algn="r" rtl="1" fontAlgn="base"/>
            <a:r>
              <a:rPr lang="fa-IR" sz="2400" dirty="0"/>
              <a:t>کشف کنید که چگونه یک ایده یا نوآوری شناخته شده تأیید، اعمال، بهبود، توسعه یا تصحیح شده است.</a:t>
            </a:r>
          </a:p>
          <a:p>
            <a:pPr algn="r" rtl="1" fontAlgn="base"/>
            <a:r>
              <a:rPr lang="fa-IR" sz="2400" dirty="0"/>
              <a:t>کمک کنید تا مرور ادبیات شما جامع تر شود.</a:t>
            </a:r>
          </a:p>
          <a:p>
            <a:pPr algn="r" rtl="1" fontAlgn="base"/>
            <a:r>
              <a:rPr lang="fa-IR" sz="2400" dirty="0"/>
              <a:t>پایگاه هایی که با آنها می توانید جستجوی استنادی انجام </a:t>
            </a:r>
            <a:r>
              <a:rPr lang="fa-IR" sz="2400" dirty="0" smtClean="0"/>
              <a:t>دهید:</a:t>
            </a:r>
          </a:p>
          <a:p>
            <a:pPr rtl="1" fontAlgn="base"/>
            <a:r>
              <a:rPr lang="en-US" sz="2000" dirty="0" err="1" smtClean="0"/>
              <a:t>OvidSP</a:t>
            </a:r>
            <a:r>
              <a:rPr lang="en-US" sz="2000" dirty="0" smtClean="0"/>
              <a:t> databases</a:t>
            </a:r>
          </a:p>
          <a:p>
            <a:pPr rtl="1" fontAlgn="base"/>
            <a:r>
              <a:rPr lang="en-US" sz="2000" dirty="0" smtClean="0"/>
              <a:t>Google </a:t>
            </a:r>
            <a:r>
              <a:rPr lang="en-US" sz="2000" dirty="0"/>
              <a:t>Scholar</a:t>
            </a:r>
          </a:p>
          <a:p>
            <a:pPr rtl="1" fontAlgn="base"/>
            <a:r>
              <a:rPr lang="en-US" sz="2000" dirty="0"/>
              <a:t>Web of Science</a:t>
            </a:r>
          </a:p>
          <a:p>
            <a:pPr rtl="1" fontAlgn="base"/>
            <a:r>
              <a:rPr lang="en-US" sz="2000" dirty="0"/>
              <a:t>Scopus</a:t>
            </a:r>
          </a:p>
          <a:p>
            <a:pPr algn="r" rtl="1"/>
            <a:endParaRPr lang="en-US" sz="2400" dirty="0"/>
          </a:p>
        </p:txBody>
      </p:sp>
    </p:spTree>
    <p:extLst>
      <p:ext uri="{BB962C8B-B14F-4D97-AF65-F5344CB8AC3E}">
        <p14:creationId xmlns:p14="http://schemas.microsoft.com/office/powerpoint/2010/main" val="588502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rgbClr val="FF0000"/>
                </a:solidFill>
              </a:rPr>
              <a:t>پایگاه </a:t>
            </a:r>
            <a:r>
              <a:rPr lang="fa-IR" b="1" dirty="0" smtClean="0">
                <a:solidFill>
                  <a:srgbClr val="FF0000"/>
                </a:solidFill>
              </a:rPr>
              <a:t>اطلاعاتی </a:t>
            </a:r>
            <a:r>
              <a:rPr lang="fa-IR" b="1" dirty="0">
                <a:solidFill>
                  <a:srgbClr val="FF0000"/>
                </a:solidFill>
              </a:rPr>
              <a:t>چیست؟</a:t>
            </a:r>
            <a:endParaRPr lang="en-US" b="1" dirty="0">
              <a:solidFill>
                <a:srgbClr val="FF0000"/>
              </a:solidFill>
            </a:endParaRPr>
          </a:p>
        </p:txBody>
      </p:sp>
      <p:sp>
        <p:nvSpPr>
          <p:cNvPr id="3" name="Content Placeholder 2"/>
          <p:cNvSpPr>
            <a:spLocks noGrp="1"/>
          </p:cNvSpPr>
          <p:nvPr>
            <p:ph idx="1"/>
          </p:nvPr>
        </p:nvSpPr>
        <p:spPr>
          <a:xfrm>
            <a:off x="1188720" y="2638044"/>
            <a:ext cx="9849394" cy="3101983"/>
          </a:xfrm>
        </p:spPr>
        <p:txBody>
          <a:bodyPr>
            <a:noAutofit/>
          </a:bodyPr>
          <a:lstStyle/>
          <a:p>
            <a:pPr algn="just" rtl="1"/>
            <a:r>
              <a:rPr lang="fa-IR" sz="2800" b="1" dirty="0" smtClean="0">
                <a:solidFill>
                  <a:srgbClr val="FF0000"/>
                </a:solidFill>
              </a:rPr>
              <a:t>بانک اطلاعاتی</a:t>
            </a:r>
            <a:r>
              <a:rPr lang="fa-IR" sz="2800" dirty="0"/>
              <a:t>: عبارت است از مجموعه </a:t>
            </a:r>
            <a:r>
              <a:rPr lang="fa-IR" sz="2800" dirty="0" smtClean="0"/>
              <a:t>اطلاعات </a:t>
            </a:r>
            <a:r>
              <a:rPr lang="fa-IR" sz="2800" dirty="0"/>
              <a:t>در یک یا چند موضوع خاص که هریک از مجموعه ها به صورت مجزا در پرونده ای ذخیره، نگهداری و بازیابی می شوند و بین این مجموعه های </a:t>
            </a:r>
            <a:r>
              <a:rPr lang="fa-IR" sz="2800" dirty="0" smtClean="0"/>
              <a:t>اطلاعات </a:t>
            </a:r>
            <a:r>
              <a:rPr lang="fa-IR" sz="2800" dirty="0"/>
              <a:t>فایلها هیچ ارتباطی وجود ندارد. حاال اگر با استفاده از برنامه های نرم افزاری، بین مجموعه فایلهای مجزا از هم ارتباط برقرار شود به صورتی که کاربران و استفاده کنندگان نهایی بتوانند به آسانی از </a:t>
            </a:r>
            <a:r>
              <a:rPr lang="fa-IR" sz="2800" dirty="0" smtClean="0"/>
              <a:t>اطلاعات </a:t>
            </a:r>
            <a:r>
              <a:rPr lang="fa-IR" sz="2800" dirty="0"/>
              <a:t>تمام این فایلها استفاده کنند، آن را </a:t>
            </a:r>
            <a:r>
              <a:rPr lang="fa-IR" sz="2800" b="1" dirty="0"/>
              <a:t>پایگاه </a:t>
            </a:r>
            <a:r>
              <a:rPr lang="fa-IR" sz="2800" b="1" dirty="0" smtClean="0"/>
              <a:t>اطلاعاتی </a:t>
            </a:r>
            <a:r>
              <a:rPr lang="fa-IR" sz="2800" dirty="0"/>
              <a:t>می نامند.</a:t>
            </a:r>
            <a:endParaRPr lang="en-US" sz="2800" dirty="0"/>
          </a:p>
        </p:txBody>
      </p:sp>
    </p:spTree>
    <p:extLst>
      <p:ext uri="{BB962C8B-B14F-4D97-AF65-F5344CB8AC3E}">
        <p14:creationId xmlns:p14="http://schemas.microsoft.com/office/powerpoint/2010/main" val="2680083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9339" y="259298"/>
            <a:ext cx="8393321" cy="877171"/>
          </a:xfrm>
        </p:spPr>
        <p:txBody>
          <a:bodyPr/>
          <a:lstStyle/>
          <a:p>
            <a:pPr marL="0" indent="0" rtl="1"/>
            <a:r>
              <a:rPr lang="fa-IR" b="1" dirty="0">
                <a:solidFill>
                  <a:srgbClr val="FF0000"/>
                </a:solidFill>
              </a:rPr>
              <a:t>سرچ پیشرقته یا حرفه ای؟ مانعیت یا جامعیت یا هر دو</a:t>
            </a:r>
          </a:p>
        </p:txBody>
      </p:sp>
      <p:sp>
        <p:nvSpPr>
          <p:cNvPr id="3" name="Content Placeholder 2"/>
          <p:cNvSpPr>
            <a:spLocks noGrp="1"/>
          </p:cNvSpPr>
          <p:nvPr>
            <p:ph idx="1"/>
          </p:nvPr>
        </p:nvSpPr>
        <p:spPr>
          <a:xfrm>
            <a:off x="2231136" y="1136470"/>
            <a:ext cx="7729728" cy="5721530"/>
          </a:xfrm>
        </p:spPr>
        <p:txBody>
          <a:bodyPr>
            <a:noAutofit/>
          </a:bodyPr>
          <a:lstStyle/>
          <a:p>
            <a:pPr marL="0" indent="0" algn="r" rtl="1">
              <a:buNone/>
            </a:pPr>
            <a:r>
              <a:rPr lang="fa-IR" sz="2400" dirty="0" smtClean="0"/>
              <a:t>➢ </a:t>
            </a:r>
            <a:r>
              <a:rPr lang="fa-IR" sz="2400" dirty="0"/>
              <a:t>سرچ حرفه‌ای یکی از انواع سرچ کلیدی در پایگاه های </a:t>
            </a:r>
            <a:r>
              <a:rPr lang="fa-IR" sz="2400" dirty="0" smtClean="0"/>
              <a:t>اطلاعاتی است </a:t>
            </a:r>
            <a:r>
              <a:rPr lang="fa-IR" sz="2400" dirty="0"/>
              <a:t>که به کاربران این امکان را می‌دهد تا قابلیت‌های </a:t>
            </a:r>
            <a:r>
              <a:rPr lang="fa-IR" sz="2400" dirty="0" smtClean="0"/>
              <a:t>بیشتری برای </a:t>
            </a:r>
            <a:r>
              <a:rPr lang="fa-IR" sz="2400" dirty="0"/>
              <a:t>جستجوی خود در نظر بگیرد.</a:t>
            </a:r>
          </a:p>
          <a:p>
            <a:pPr marL="0" indent="0" algn="r" rtl="1">
              <a:buNone/>
            </a:pPr>
            <a:r>
              <a:rPr lang="fa-IR" sz="2400" dirty="0"/>
              <a:t>➢ با استفاده از سرچ حرفه‌ای می‌توانید نتایج نشان داده‌ شده </a:t>
            </a:r>
            <a:r>
              <a:rPr lang="fa-IR" sz="2400" dirty="0" smtClean="0"/>
              <a:t>را مرتبط </a:t>
            </a:r>
            <a:r>
              <a:rPr lang="fa-IR" sz="2400" dirty="0"/>
              <a:t>با نیاز خود محدود کرد.</a:t>
            </a:r>
          </a:p>
          <a:p>
            <a:pPr marL="0" indent="0" algn="r" rtl="1">
              <a:buNone/>
            </a:pPr>
            <a:r>
              <a:rPr lang="fa-IR" sz="2400" dirty="0"/>
              <a:t>➢ به شما کمک کند تا به‌راحتی هر چیزی که نیاز دارید و به </a:t>
            </a:r>
            <a:r>
              <a:rPr lang="fa-IR" sz="2400" dirty="0" smtClean="0"/>
              <a:t>دنبال آن </a:t>
            </a:r>
            <a:r>
              <a:rPr lang="fa-IR" sz="2400" dirty="0"/>
              <a:t>هستید را پیدا کنید.</a:t>
            </a:r>
          </a:p>
          <a:p>
            <a:pPr marL="0" indent="0" algn="r" rtl="1">
              <a:buNone/>
            </a:pPr>
            <a:r>
              <a:rPr lang="fa-IR" sz="2400" dirty="0"/>
              <a:t>➢ نتایج جستجوی شما را فیلتر می‌کند و نتایجی دقیق‌تر در اختیار </a:t>
            </a:r>
            <a:r>
              <a:rPr lang="fa-IR" sz="2400" dirty="0" smtClean="0"/>
              <a:t>شما قرار </a:t>
            </a:r>
            <a:r>
              <a:rPr lang="fa-IR" sz="2400" dirty="0"/>
              <a:t>می‌دهد.</a:t>
            </a:r>
          </a:p>
          <a:p>
            <a:pPr marL="0" indent="0" algn="r" rtl="1">
              <a:buNone/>
            </a:pPr>
            <a:r>
              <a:rPr lang="fa-IR" sz="2400" dirty="0"/>
              <a:t>➢ برای جستجوی پیشرفته باید از اپراتورها و دستورها و ترفند </a:t>
            </a:r>
            <a:r>
              <a:rPr lang="fa-IR" sz="2400" dirty="0" smtClean="0"/>
              <a:t>های مختلفی </a:t>
            </a:r>
            <a:r>
              <a:rPr lang="fa-IR" sz="2400" dirty="0"/>
              <a:t>استفاده کرد تا به پایگاه بفهمانیم که چه نتایجی را به </a:t>
            </a:r>
            <a:r>
              <a:rPr lang="fa-IR" sz="2400" dirty="0" smtClean="0"/>
              <a:t>ما نشان </a:t>
            </a:r>
            <a:r>
              <a:rPr lang="fa-IR" sz="2400" dirty="0"/>
              <a:t>بدهد.</a:t>
            </a:r>
          </a:p>
          <a:p>
            <a:pPr marL="0" indent="0" algn="r" rtl="1">
              <a:buNone/>
            </a:pPr>
            <a:r>
              <a:rPr lang="fa-IR" sz="2400" dirty="0">
                <a:solidFill>
                  <a:srgbClr val="FF0000"/>
                </a:solidFill>
              </a:rPr>
              <a:t>➢ به طور </a:t>
            </a:r>
            <a:r>
              <a:rPr lang="fa-IR" sz="2400" dirty="0" smtClean="0">
                <a:solidFill>
                  <a:srgbClr val="FF0000"/>
                </a:solidFill>
              </a:rPr>
              <a:t>خلاصه </a:t>
            </a:r>
            <a:r>
              <a:rPr lang="fa-IR" sz="2400" dirty="0">
                <a:solidFill>
                  <a:srgbClr val="FF0000"/>
                </a:solidFill>
              </a:rPr>
              <a:t>سرچ پیشرفته= ترکیب مفاهیم جهت دستیابی </a:t>
            </a:r>
            <a:r>
              <a:rPr lang="fa-IR" sz="2400" dirty="0" smtClean="0">
                <a:solidFill>
                  <a:srgbClr val="FF0000"/>
                </a:solidFill>
              </a:rPr>
              <a:t>به مانعیت </a:t>
            </a:r>
            <a:r>
              <a:rPr lang="fa-IR" sz="2400" dirty="0">
                <a:solidFill>
                  <a:srgbClr val="FF0000"/>
                </a:solidFill>
              </a:rPr>
              <a:t>و جامعیت</a:t>
            </a:r>
            <a:endParaRPr lang="en-US" sz="2400" dirty="0">
              <a:solidFill>
                <a:srgbClr val="FF0000"/>
              </a:solidFill>
            </a:endParaRPr>
          </a:p>
        </p:txBody>
      </p:sp>
    </p:spTree>
    <p:extLst>
      <p:ext uri="{BB962C8B-B14F-4D97-AF65-F5344CB8AC3E}">
        <p14:creationId xmlns:p14="http://schemas.microsoft.com/office/powerpoint/2010/main" val="739579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5639" y="154795"/>
            <a:ext cx="7729728" cy="1188720"/>
          </a:xfrm>
        </p:spPr>
        <p:txBody>
          <a:bodyPr/>
          <a:lstStyle/>
          <a:p>
            <a:r>
              <a:rPr lang="fa-IR" b="1" dirty="0">
                <a:solidFill>
                  <a:srgbClr val="FF0000"/>
                </a:solidFill>
              </a:rPr>
              <a:t>استراتژی سرچ چیست؟</a:t>
            </a:r>
          </a:p>
        </p:txBody>
      </p:sp>
      <p:sp>
        <p:nvSpPr>
          <p:cNvPr id="3" name="Content Placeholder 2"/>
          <p:cNvSpPr>
            <a:spLocks noGrp="1"/>
          </p:cNvSpPr>
          <p:nvPr>
            <p:ph idx="1"/>
          </p:nvPr>
        </p:nvSpPr>
        <p:spPr>
          <a:xfrm>
            <a:off x="2231136" y="1343516"/>
            <a:ext cx="7729728" cy="4396512"/>
          </a:xfrm>
        </p:spPr>
        <p:txBody>
          <a:bodyPr>
            <a:normAutofit/>
          </a:bodyPr>
          <a:lstStyle/>
          <a:p>
            <a:pPr marL="0" indent="0" algn="just" rtl="1">
              <a:buNone/>
            </a:pPr>
            <a:r>
              <a:rPr lang="fa-IR" sz="2400" dirty="0" smtClean="0"/>
              <a:t>قبل </a:t>
            </a:r>
            <a:r>
              <a:rPr lang="fa-IR" sz="2400" dirty="0"/>
              <a:t>از جستجو در هر پایگاهی </a:t>
            </a:r>
            <a:r>
              <a:rPr lang="fa-IR" sz="2400" dirty="0" smtClean="0"/>
              <a:t>لازم </a:t>
            </a:r>
            <a:r>
              <a:rPr lang="fa-IR" sz="2400" dirty="0"/>
              <a:t>است درک کنید، کامپیوتر </a:t>
            </a:r>
            <a:r>
              <a:rPr lang="fa-IR" sz="2400" dirty="0" smtClean="0"/>
              <a:t>هوشمند نیست</a:t>
            </a:r>
            <a:r>
              <a:rPr lang="fa-IR" sz="2400" dirty="0"/>
              <a:t>، بنابراین برای جستجو در هر پایگاه و یا موتور جستجویی </a:t>
            </a:r>
            <a:r>
              <a:rPr lang="fa-IR" sz="2400" dirty="0" smtClean="0"/>
              <a:t>لازم است</a:t>
            </a:r>
            <a:r>
              <a:rPr lang="fa-IR" sz="2400" dirty="0"/>
              <a:t>، زبان جستجو را بدانید.</a:t>
            </a:r>
          </a:p>
          <a:p>
            <a:pPr marL="0" indent="0" algn="just" rtl="1">
              <a:buNone/>
            </a:pPr>
            <a:r>
              <a:rPr lang="fa-IR" sz="2400" dirty="0"/>
              <a:t>به مرحله انجام یک جستجو، بر اساس اصول درست و ساختاری </a:t>
            </a:r>
            <a:r>
              <a:rPr lang="fa-IR" sz="2400" dirty="0" smtClean="0"/>
              <a:t>جستجو توسط </a:t>
            </a:r>
            <a:r>
              <a:rPr lang="fa-IR" sz="2400" dirty="0"/>
              <a:t>کاربر، استراتژی جستجو می گویند</a:t>
            </a:r>
            <a:r>
              <a:rPr lang="fa-IR" sz="2400" dirty="0" smtClean="0"/>
              <a:t>.</a:t>
            </a:r>
          </a:p>
          <a:p>
            <a:pPr marL="0" indent="0" algn="just" rtl="1">
              <a:buNone/>
            </a:pPr>
            <a:r>
              <a:rPr lang="fa-IR" sz="2400" dirty="0" smtClean="0"/>
              <a:t> </a:t>
            </a:r>
            <a:r>
              <a:rPr lang="fa-IR" sz="2400" dirty="0"/>
              <a:t>در واقع استراتژی جستجو </a:t>
            </a:r>
            <a:r>
              <a:rPr lang="fa-IR" sz="2400" dirty="0" smtClean="0"/>
              <a:t>دربرگیرنده </a:t>
            </a:r>
            <a:r>
              <a:rPr lang="fa-IR" sz="2400" dirty="0"/>
              <a:t>مراحل کاربردی در بازیابی </a:t>
            </a:r>
            <a:r>
              <a:rPr lang="fa-IR" sz="2400" dirty="0" smtClean="0"/>
              <a:t>اطلاعات </a:t>
            </a:r>
            <a:r>
              <a:rPr lang="fa-IR" sz="2400" dirty="0"/>
              <a:t>است. در هر جستجویی</a:t>
            </a:r>
          </a:p>
          <a:p>
            <a:pPr marL="0" indent="0" algn="just" rtl="1">
              <a:buNone/>
            </a:pPr>
            <a:r>
              <a:rPr lang="fa-IR" sz="2400" dirty="0"/>
              <a:t>حداقل دو عامل موثر هستند یکی نظام جستجو که همان پایگاه </a:t>
            </a:r>
            <a:r>
              <a:rPr lang="fa-IR" sz="2400" dirty="0" smtClean="0"/>
              <a:t>اطلاعاتی است </a:t>
            </a:r>
            <a:r>
              <a:rPr lang="fa-IR" sz="2400" dirty="0"/>
              <a:t>و دیگری پرسشی که توسط کاربر به پایگاه داده می‌شود.</a:t>
            </a:r>
            <a:endParaRPr lang="en-US" sz="2400" dirty="0"/>
          </a:p>
        </p:txBody>
      </p:sp>
    </p:spTree>
    <p:extLst>
      <p:ext uri="{BB962C8B-B14F-4D97-AF65-F5344CB8AC3E}">
        <p14:creationId xmlns:p14="http://schemas.microsoft.com/office/powerpoint/2010/main" val="1553921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3589" y="770710"/>
            <a:ext cx="9731828" cy="5603964"/>
          </a:xfrm>
        </p:spPr>
        <p:txBody>
          <a:bodyPr>
            <a:noAutofit/>
          </a:bodyPr>
          <a:lstStyle/>
          <a:p>
            <a:pPr marL="0" indent="0" algn="r" rtl="1">
              <a:buNone/>
            </a:pPr>
            <a:r>
              <a:rPr lang="fa-IR" sz="2400" dirty="0"/>
              <a:t>برای اینکه جامعیت و مانعیت رعایت شود، باید استراتژی سرچ داشته باشیم.</a:t>
            </a:r>
          </a:p>
          <a:p>
            <a:pPr marL="0" indent="0" algn="r" rtl="1">
              <a:buNone/>
            </a:pPr>
            <a:r>
              <a:rPr lang="fa-IR" sz="2400" dirty="0"/>
              <a:t>➢ جامعیت: نسبت اسناد مربوطی که واقعاً بازیابی شدهاند، یا به عبارتی </a:t>
            </a:r>
            <a:r>
              <a:rPr lang="fa-IR" sz="2400" dirty="0" smtClean="0"/>
              <a:t>دیگر:جامعیت</a:t>
            </a:r>
            <a:r>
              <a:rPr lang="fa-IR" sz="2400" dirty="0"/>
              <a:t>= نرخ موفقیت</a:t>
            </a:r>
          </a:p>
          <a:p>
            <a:pPr marL="0" indent="0" algn="r" rtl="1">
              <a:buNone/>
            </a:pPr>
            <a:r>
              <a:rPr lang="fa-IR" sz="2400" dirty="0"/>
              <a:t>➢ مانعیت: دقت در جستجو و جلوگیری از ریزش کاذب و اسناد غیر مرتبط. </a:t>
            </a:r>
            <a:r>
              <a:rPr lang="fa-IR" sz="2400" dirty="0" smtClean="0"/>
              <a:t>یا پیشگیری </a:t>
            </a:r>
            <a:r>
              <a:rPr lang="fa-IR" sz="2400" dirty="0"/>
              <a:t>از بازیابی مدارك نامرتبط</a:t>
            </a:r>
          </a:p>
          <a:p>
            <a:pPr marL="0" indent="0" algn="r" rtl="1">
              <a:buNone/>
            </a:pPr>
            <a:r>
              <a:rPr lang="fa-IR" sz="2400" dirty="0"/>
              <a:t>➢ جستجو و آنالیز کلمات کلیدیِ و تعیین برنامه‌ای برای استفاده از آنها </a:t>
            </a:r>
            <a:r>
              <a:rPr lang="fa-IR" sz="2400" dirty="0" smtClean="0"/>
              <a:t>در محتواهای </a:t>
            </a:r>
            <a:r>
              <a:rPr lang="fa-IR" sz="2400" dirty="0"/>
              <a:t>پایگاه های </a:t>
            </a:r>
            <a:r>
              <a:rPr lang="fa-IR" sz="2400" dirty="0" smtClean="0"/>
              <a:t>اطلاعاتی </a:t>
            </a:r>
            <a:r>
              <a:rPr lang="fa-IR" sz="2400" dirty="0"/>
              <a:t>را استراتژی سرچ می‌گویند.</a:t>
            </a:r>
          </a:p>
          <a:p>
            <a:pPr marL="0" indent="0" algn="r" rtl="1">
              <a:buNone/>
            </a:pPr>
            <a:r>
              <a:rPr lang="fa-IR" sz="2400" dirty="0"/>
              <a:t>به طور کلی باید سه استراتژی را برای سرچ در نظر گرفت:</a:t>
            </a:r>
          </a:p>
          <a:p>
            <a:pPr marL="0" indent="0" algn="r" rtl="1">
              <a:buNone/>
            </a:pPr>
            <a:r>
              <a:rPr lang="fa-IR" sz="2400" dirty="0" smtClean="0"/>
              <a:t>1-روشهای </a:t>
            </a:r>
            <a:r>
              <a:rPr lang="fa-IR" sz="2400" dirty="0"/>
              <a:t>صحیح </a:t>
            </a:r>
            <a:r>
              <a:rPr lang="fa-IR" sz="2400" dirty="0" smtClean="0"/>
              <a:t>جستجو</a:t>
            </a:r>
          </a:p>
          <a:p>
            <a:pPr marL="0" indent="0" algn="r" rtl="1">
              <a:buNone/>
            </a:pPr>
            <a:r>
              <a:rPr lang="fa-IR" sz="2400" dirty="0" smtClean="0"/>
              <a:t>2- </a:t>
            </a:r>
            <a:r>
              <a:rPr lang="fa-IR" sz="2400" dirty="0"/>
              <a:t>نحوه طرح سوال قابل پاسخ </a:t>
            </a:r>
            <a:r>
              <a:rPr lang="fa-IR" sz="2400" dirty="0" smtClean="0"/>
              <a:t>(کلیدواژه استاندارد)</a:t>
            </a:r>
            <a:endParaRPr lang="fa-IR" sz="2400" dirty="0"/>
          </a:p>
          <a:p>
            <a:pPr marL="0" indent="0" algn="r" rtl="1">
              <a:buNone/>
            </a:pPr>
            <a:r>
              <a:rPr lang="fa-IR" sz="2400" dirty="0" smtClean="0"/>
              <a:t>3-پایگاههای اطلاعاتی </a:t>
            </a:r>
            <a:r>
              <a:rPr lang="fa-IR" sz="2400" dirty="0"/>
              <a:t>مناسب</a:t>
            </a:r>
            <a:endParaRPr lang="en-US" sz="2400" dirty="0"/>
          </a:p>
        </p:txBody>
      </p:sp>
    </p:spTree>
    <p:extLst>
      <p:ext uri="{BB962C8B-B14F-4D97-AF65-F5344CB8AC3E}">
        <p14:creationId xmlns:p14="http://schemas.microsoft.com/office/powerpoint/2010/main" val="4045761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0"/>
            <a:ext cx="7729728" cy="537537"/>
          </a:xfrm>
        </p:spPr>
        <p:txBody>
          <a:bodyPr>
            <a:normAutofit fontScale="90000"/>
          </a:bodyPr>
          <a:lstStyle/>
          <a:p>
            <a:pPr rtl="1"/>
            <a:r>
              <a:rPr lang="fa-IR" b="1" dirty="0" smtClean="0">
                <a:solidFill>
                  <a:srgbClr val="FF0000"/>
                </a:solidFill>
              </a:rPr>
              <a:t>مراحل‌انجام‌یک‌جستجو‌حرفه‌ای‌به‌صورت‌خلاصه</a:t>
            </a:r>
            <a:endParaRPr lang="fa-IR" b="1" dirty="0">
              <a:solidFill>
                <a:srgbClr val="FF0000"/>
              </a:solidFill>
            </a:endParaRPr>
          </a:p>
        </p:txBody>
      </p:sp>
      <p:sp>
        <p:nvSpPr>
          <p:cNvPr id="3" name="Content Placeholder 2"/>
          <p:cNvSpPr>
            <a:spLocks noGrp="1"/>
          </p:cNvSpPr>
          <p:nvPr>
            <p:ph idx="1"/>
          </p:nvPr>
        </p:nvSpPr>
        <p:spPr>
          <a:xfrm>
            <a:off x="2231136" y="666206"/>
            <a:ext cx="7729728" cy="5073821"/>
          </a:xfrm>
        </p:spPr>
        <p:txBody>
          <a:bodyPr>
            <a:normAutofit/>
          </a:bodyPr>
          <a:lstStyle/>
          <a:p>
            <a:pPr marL="0" indent="0" algn="r" rtl="1">
              <a:buNone/>
            </a:pPr>
            <a:r>
              <a:rPr lang="fa-IR" sz="2400" dirty="0" smtClean="0"/>
              <a:t>1 </a:t>
            </a:r>
            <a:r>
              <a:rPr lang="fa-IR" sz="2400" dirty="0"/>
              <a:t>- تعیین‌موضوع‌مورد‌جستجو</a:t>
            </a:r>
          </a:p>
          <a:p>
            <a:pPr marL="0" indent="0" algn="r" rtl="1">
              <a:buNone/>
            </a:pPr>
            <a:r>
              <a:rPr lang="fa-IR" sz="2400" dirty="0"/>
              <a:t>2 - </a:t>
            </a:r>
            <a:r>
              <a:rPr lang="fa-IR" sz="2400" dirty="0" smtClean="0"/>
              <a:t>انتخاب‌پایگاه‌اطلاعاتی</a:t>
            </a:r>
            <a:endParaRPr lang="fa-IR" sz="2400" dirty="0"/>
          </a:p>
          <a:p>
            <a:pPr marL="0" indent="0" algn="r" rtl="1">
              <a:buNone/>
            </a:pPr>
            <a:r>
              <a:rPr lang="fa-IR" sz="2400" dirty="0"/>
              <a:t>3 - تعیین‌کلید‌واژه‌های‌اصلی</a:t>
            </a:r>
          </a:p>
          <a:p>
            <a:pPr marL="0" indent="0" algn="r" rtl="1">
              <a:buNone/>
            </a:pPr>
            <a:r>
              <a:rPr lang="fa-IR" sz="2400" dirty="0"/>
              <a:t>4 - تعیین‌کلیدواژه‌های‌مترادف</a:t>
            </a:r>
          </a:p>
          <a:p>
            <a:pPr marL="0" indent="0" algn="r" rtl="1">
              <a:buNone/>
            </a:pPr>
            <a:r>
              <a:rPr lang="fa-IR" sz="2400" dirty="0"/>
              <a:t>5 - انتخاب‌کلید‌واژه‌های‌کنترل‌شده</a:t>
            </a:r>
          </a:p>
          <a:p>
            <a:pPr marL="0" indent="0" algn="r" rtl="1">
              <a:buNone/>
            </a:pPr>
            <a:r>
              <a:rPr lang="fa-IR" sz="2400" dirty="0"/>
              <a:t>6 - ترکیب‌مفاهیم‌و‌طراحی‌استراتژی‌جستجو</a:t>
            </a:r>
          </a:p>
          <a:p>
            <a:pPr marL="0" indent="0" algn="r" rtl="1">
              <a:buNone/>
            </a:pPr>
            <a:r>
              <a:rPr lang="fa-IR" sz="2400" dirty="0"/>
              <a:t>7 - تعیین‌محدودیت‌ها‌و‌فیلتر‌های‌مورد‌نیاز</a:t>
            </a:r>
          </a:p>
          <a:p>
            <a:pPr marL="0" indent="0" algn="r" rtl="1">
              <a:buNone/>
            </a:pPr>
            <a:r>
              <a:rPr lang="fa-IR" sz="2400" dirty="0"/>
              <a:t>8 - انجام‌جستجو</a:t>
            </a:r>
          </a:p>
          <a:p>
            <a:pPr marL="0" indent="0" algn="r" rtl="1">
              <a:buNone/>
            </a:pPr>
            <a:r>
              <a:rPr lang="fa-IR" sz="2400" dirty="0"/>
              <a:t>9 - ارزیابی‌نتایج‌و‌در‌صورت‌نیاز‌بازبینی‌و‌تکرار‌جستجو</a:t>
            </a:r>
          </a:p>
          <a:p>
            <a:pPr marL="0" indent="0" algn="r" rtl="1">
              <a:buNone/>
            </a:pPr>
            <a:r>
              <a:rPr lang="fa-IR" sz="2400" dirty="0"/>
              <a:t>10 - </a:t>
            </a:r>
            <a:r>
              <a:rPr lang="fa-IR" sz="2400" dirty="0" smtClean="0"/>
              <a:t>استخراج‌اطلاعات</a:t>
            </a:r>
            <a:endParaRPr lang="en-US" sz="2400" dirty="0"/>
          </a:p>
        </p:txBody>
      </p:sp>
    </p:spTree>
    <p:extLst>
      <p:ext uri="{BB962C8B-B14F-4D97-AF65-F5344CB8AC3E}">
        <p14:creationId xmlns:p14="http://schemas.microsoft.com/office/powerpoint/2010/main" val="3405224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1016943"/>
            <a:ext cx="7729728" cy="1188720"/>
          </a:xfrm>
        </p:spPr>
        <p:txBody>
          <a:bodyPr/>
          <a:lstStyle/>
          <a:p>
            <a:r>
              <a:rPr lang="fa-IR" b="1" dirty="0">
                <a:solidFill>
                  <a:srgbClr val="FF0000"/>
                </a:solidFill>
              </a:rPr>
              <a:t>قوانین‌پایه‌جستجو‌حرفه‌ای</a:t>
            </a:r>
            <a:r>
              <a:rPr lang="fa-IR" dirty="0"/>
              <a:t/>
            </a:r>
            <a:br>
              <a:rPr lang="fa-IR" dirty="0"/>
            </a:br>
            <a:endParaRPr lang="en-US" dirty="0"/>
          </a:p>
        </p:txBody>
      </p:sp>
      <p:sp>
        <p:nvSpPr>
          <p:cNvPr id="3" name="Content Placeholder 2"/>
          <p:cNvSpPr>
            <a:spLocks noGrp="1"/>
          </p:cNvSpPr>
          <p:nvPr>
            <p:ph idx="1"/>
          </p:nvPr>
        </p:nvSpPr>
        <p:spPr/>
        <p:txBody>
          <a:bodyPr>
            <a:normAutofit/>
          </a:bodyPr>
          <a:lstStyle/>
          <a:p>
            <a:pPr algn="r" rtl="1"/>
            <a:r>
              <a:rPr lang="fa-IR" sz="2400" b="1" dirty="0" smtClean="0"/>
              <a:t>- جستجوی‌مجاورتی </a:t>
            </a:r>
          </a:p>
          <a:p>
            <a:pPr algn="r" rtl="1"/>
            <a:r>
              <a:rPr lang="fa-IR" sz="2400" b="1" dirty="0" smtClean="0"/>
              <a:t>جستجوی‌بولی</a:t>
            </a:r>
            <a:endParaRPr lang="fa-IR" sz="2400" b="1" dirty="0"/>
          </a:p>
          <a:p>
            <a:pPr algn="r" rtl="1"/>
            <a:r>
              <a:rPr lang="fa-IR" sz="2400" b="1" dirty="0"/>
              <a:t>- </a:t>
            </a:r>
            <a:r>
              <a:rPr lang="fa-IR" sz="2400" b="1" dirty="0" smtClean="0"/>
              <a:t>جستجوی‌کوتاه ‌سازی</a:t>
            </a:r>
            <a:endParaRPr lang="fa-IR" sz="2400" b="1" dirty="0"/>
          </a:p>
          <a:p>
            <a:pPr algn="r" rtl="1"/>
            <a:r>
              <a:rPr lang="fa-IR" sz="2400" b="1" dirty="0"/>
              <a:t>- جستجوی‌تودرتو</a:t>
            </a:r>
          </a:p>
          <a:p>
            <a:pPr algn="r" rtl="1"/>
            <a:r>
              <a:rPr lang="fa-IR" sz="2400" b="1" dirty="0"/>
              <a:t>- جستجوی‌عبارتی</a:t>
            </a:r>
          </a:p>
          <a:p>
            <a:pPr algn="r" rtl="1"/>
            <a:r>
              <a:rPr lang="fa-IR" sz="2400" b="1" dirty="0"/>
              <a:t>- </a:t>
            </a:r>
            <a:r>
              <a:rPr lang="fa-IR" sz="2400" b="1" dirty="0" smtClean="0"/>
              <a:t>جستجوی‌مبتنی‌بر‌فیلد ‌یا‌ میدانی</a:t>
            </a:r>
            <a:endParaRPr lang="en-US" sz="2400" b="1" dirty="0"/>
          </a:p>
        </p:txBody>
      </p:sp>
    </p:spTree>
    <p:extLst>
      <p:ext uri="{BB962C8B-B14F-4D97-AF65-F5344CB8AC3E}">
        <p14:creationId xmlns:p14="http://schemas.microsoft.com/office/powerpoint/2010/main" val="189015909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149</TotalTime>
  <Words>2689</Words>
  <Application>Microsoft Office PowerPoint</Application>
  <PresentationFormat>Widescreen</PresentationFormat>
  <Paragraphs>175</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B Nazanin</vt:lpstr>
      <vt:lpstr>Gill Sans MT</vt:lpstr>
      <vt:lpstr>Majalla UI</vt:lpstr>
      <vt:lpstr>Parcel</vt:lpstr>
      <vt:lpstr>تکنیکهای جستجو</vt:lpstr>
      <vt:lpstr>مقدمه </vt:lpstr>
      <vt:lpstr>PowerPoint Presentation</vt:lpstr>
      <vt:lpstr>پایگاه اطلاعاتی چیست؟</vt:lpstr>
      <vt:lpstr>سرچ پیشرقته یا حرفه ای؟ مانعیت یا جامعیت یا هر دو</vt:lpstr>
      <vt:lpstr>استراتژی سرچ چیست؟</vt:lpstr>
      <vt:lpstr>PowerPoint Presentation</vt:lpstr>
      <vt:lpstr>مراحل‌انجام‌یک‌جستجو‌حرفه‌ای‌به‌صورت‌خلاصه</vt:lpstr>
      <vt:lpstr>قوانین‌پایه‌جستجو‌حرفه‌ای </vt:lpstr>
      <vt:lpstr>عملگرهای بولی </vt:lpstr>
      <vt:lpstr>عملگرهای‌بولی</vt:lpstr>
      <vt:lpstr>جستجو‌مجاورتی </vt:lpstr>
      <vt:lpstr>جستجوی‌کوتاه‌سازی Wildcard یاTruncation </vt:lpstr>
      <vt:lpstr>SEARCHING PHRASEجستجوی‌عبارتی</vt:lpstr>
      <vt:lpstr>جستجوی مبتنی بر فیلد یا میدانی FIELDSEARCHING</vt:lpstr>
      <vt:lpstr>NESTINGSEARCHجستجوی‌تو‌در‌تو</vt:lpstr>
      <vt:lpstr>3. از گوگل برای جستجو در یک سایت استفاده کنید.</vt:lpstr>
      <vt:lpstr>4. کلمات را در یک آدرس وب پیدا کنید. </vt:lpstr>
      <vt:lpstr>5.از عملگرهای بولی برای محدود کردن نتایج جستجوی خود استفاده کنید. </vt:lpstr>
      <vt:lpstr>عملگر AND :</vt:lpstr>
      <vt:lpstr>عملگر OR :</vt:lpstr>
      <vt:lpstr>عملگر NOT :</vt:lpstr>
      <vt:lpstr>عملگر ADJ :وNEAR</vt:lpstr>
      <vt:lpstr>نکته</vt:lpstr>
      <vt:lpstr>اصلاح کننده ها (Modifiers) : اصلاح کننده (modifier) ،</vt:lpstr>
      <vt:lpstr>6. جستجوهای خود را محدود به یک دامنه مشخص کنید. </vt:lpstr>
      <vt:lpstr>7. از بیش از یک موتور جستجو استفاده کنید</vt:lpstr>
      <vt:lpstr>قوی ترین و سریعترین موتور جستجو ۲۰۲۳ کدام است؟ • بهترین موتور جستجوی جهان: گوگل. • موتور جستجوی شماره 2. بینگ • موتور جستجوی شماره 3. بایدو. • موتور جستجو 4.Yahoo! • موتور جستجوی شماره 5. Yandex. • موتور جستجوی شماره 6. DuckDuckGo.</vt:lpstr>
      <vt:lpstr>8. یک کلمه خاص در خود صفحه وب با Ctrl+F جستجو کنید.</vt:lpstr>
      <vt:lpstr>9. عبارت مورد نظر را به صورت شبکه‌ای جستجو کنید</vt:lpstr>
      <vt:lpstr>10. ‏عبارات خود را محدود کنید. </vt:lpstr>
      <vt:lpstr>12. بر اساس فرمت فایل جستجو کنید. </vt:lpstr>
      <vt:lpstr>13. با کلمات هم معنی جستجو کنید. </vt:lpstr>
      <vt:lpstr>14.جستجوی تزاروسی یا اصطلاحنامه‌ای </vt:lpstr>
      <vt:lpstr>تزاروس یا اصطلاحنامه MESH </vt:lpstr>
      <vt:lpstr>تگ پابمد</vt:lpstr>
      <vt:lpstr>15.جستجوی  استنادی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مراحل صحيح انجام يک جستجوی مناسب</dc:title>
  <dc:creator>it</dc:creator>
  <cp:lastModifiedBy>it</cp:lastModifiedBy>
  <cp:revision>53</cp:revision>
  <dcterms:created xsi:type="dcterms:W3CDTF">2024-04-15T08:06:31Z</dcterms:created>
  <dcterms:modified xsi:type="dcterms:W3CDTF">2024-04-24T05:32:54Z</dcterms:modified>
</cp:coreProperties>
</file>